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984" r:id="rId1"/>
  </p:sldMasterIdLst>
  <p:notesMasterIdLst>
    <p:notesMasterId r:id="rId24"/>
  </p:notesMasterIdLst>
  <p:sldIdLst>
    <p:sldId id="256" r:id="rId2"/>
    <p:sldId id="355" r:id="rId3"/>
    <p:sldId id="356" r:id="rId4"/>
    <p:sldId id="357" r:id="rId5"/>
    <p:sldId id="358" r:id="rId6"/>
    <p:sldId id="359" r:id="rId7"/>
    <p:sldId id="400" r:id="rId8"/>
    <p:sldId id="360" r:id="rId9"/>
    <p:sldId id="361" r:id="rId10"/>
    <p:sldId id="363" r:id="rId11"/>
    <p:sldId id="267" r:id="rId12"/>
    <p:sldId id="365" r:id="rId13"/>
    <p:sldId id="268" r:id="rId14"/>
    <p:sldId id="440" r:id="rId15"/>
    <p:sldId id="441" r:id="rId16"/>
    <p:sldId id="271" r:id="rId17"/>
    <p:sldId id="345" r:id="rId18"/>
    <p:sldId id="269" r:id="rId19"/>
    <p:sldId id="270" r:id="rId20"/>
    <p:sldId id="413" r:id="rId21"/>
    <p:sldId id="414" r:id="rId22"/>
    <p:sldId id="315"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hmet Avcu" initials="AA"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62" autoAdjust="0"/>
    <p:restoredTop sz="94713" autoAdjust="0"/>
  </p:normalViewPr>
  <p:slideViewPr>
    <p:cSldViewPr>
      <p:cViewPr>
        <p:scale>
          <a:sx n="90" d="100"/>
          <a:sy n="90" d="100"/>
        </p:scale>
        <p:origin x="-2244" y="-5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C519F4-E3E9-4E6E-AC0A-55B39DD7E7A4}" type="datetimeFigureOut">
              <a:rPr lang="tr-TR" smtClean="0"/>
              <a:pPr/>
              <a:t>04.04.2022</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33B6EE-3122-4329-BC46-14E4D8610785}"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9A33B6EE-3122-4329-BC46-14E4D8610785}" type="slidenum">
              <a:rPr lang="tr-TR" smtClean="0"/>
              <a:pPr/>
              <a:t>9</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B2297E41-0E14-4C84-9487-DDC7F6F4A12A}" type="datetimeFigureOut">
              <a:rPr lang="tr-TR" smtClean="0"/>
              <a:pPr/>
              <a:t>04.04.2022</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AEC85EF8-E9D7-4E86-A7DA-45C9E4F5C48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2297E41-0E14-4C84-9487-DDC7F6F4A12A}" type="datetimeFigureOut">
              <a:rPr lang="tr-TR" smtClean="0"/>
              <a:pPr/>
              <a:t>04.04.2022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EC85EF8-E9D7-4E86-A7DA-45C9E4F5C48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2297E41-0E14-4C84-9487-DDC7F6F4A12A}" type="datetimeFigureOut">
              <a:rPr lang="tr-TR" smtClean="0"/>
              <a:pPr/>
              <a:t>04.04.2022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EC85EF8-E9D7-4E86-A7DA-45C9E4F5C48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2297E41-0E14-4C84-9487-DDC7F6F4A12A}" type="datetimeFigureOut">
              <a:rPr lang="tr-TR" smtClean="0"/>
              <a:pPr/>
              <a:t>04.04.2022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EC85EF8-E9D7-4E86-A7DA-45C9E4F5C48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B2297E41-0E14-4C84-9487-DDC7F6F4A12A}" type="datetimeFigureOut">
              <a:rPr lang="tr-TR" smtClean="0"/>
              <a:pPr/>
              <a:t>04.04.2022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EC85EF8-E9D7-4E86-A7DA-45C9E4F5C48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B2297E41-0E14-4C84-9487-DDC7F6F4A12A}" type="datetimeFigureOut">
              <a:rPr lang="tr-TR" smtClean="0"/>
              <a:pPr/>
              <a:t>04.04.2022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EC85EF8-E9D7-4E86-A7DA-45C9E4F5C48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B2297E41-0E14-4C84-9487-DDC7F6F4A12A}" type="datetimeFigureOut">
              <a:rPr lang="tr-TR" smtClean="0"/>
              <a:pPr/>
              <a:t>04.04.2022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EC85EF8-E9D7-4E86-A7DA-45C9E4F5C48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B2297E41-0E14-4C84-9487-DDC7F6F4A12A}" type="datetimeFigureOut">
              <a:rPr lang="tr-TR" smtClean="0"/>
              <a:pPr/>
              <a:t>04.04.2022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EC85EF8-E9D7-4E86-A7DA-45C9E4F5C48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2297E41-0E14-4C84-9487-DDC7F6F4A12A}" type="datetimeFigureOut">
              <a:rPr lang="tr-TR" smtClean="0"/>
              <a:pPr/>
              <a:t>04.04.2022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EC85EF8-E9D7-4E86-A7DA-45C9E4F5C489}"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B2297E41-0E14-4C84-9487-DDC7F6F4A12A}" type="datetimeFigureOut">
              <a:rPr lang="tr-TR" smtClean="0"/>
              <a:pPr/>
              <a:t>04.04.2022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EC85EF8-E9D7-4E86-A7DA-45C9E4F5C48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B2297E41-0E14-4C84-9487-DDC7F6F4A12A}" type="datetimeFigureOut">
              <a:rPr lang="tr-TR" smtClean="0"/>
              <a:pPr/>
              <a:t>04.04.2022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AEC85EF8-E9D7-4E86-A7DA-45C9E4F5C489}"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2297E41-0E14-4C84-9487-DDC7F6F4A12A}" type="datetimeFigureOut">
              <a:rPr lang="tr-TR" smtClean="0"/>
              <a:pPr/>
              <a:t>04.04.2022</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EC85EF8-E9D7-4E86-A7DA-45C9E4F5C489}"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İçerik Yer Tutucusu"/>
          <p:cNvSpPr>
            <a:spLocks noGrp="1"/>
          </p:cNvSpPr>
          <p:nvPr>
            <p:ph idx="1"/>
          </p:nvPr>
        </p:nvSpPr>
        <p:spPr>
          <a:xfrm>
            <a:off x="467544" y="3068960"/>
            <a:ext cx="8229600" cy="4389120"/>
          </a:xfrm>
        </p:spPr>
        <p:txBody>
          <a:bodyPr>
            <a:normAutofit/>
          </a:bodyPr>
          <a:lstStyle/>
          <a:p>
            <a:pPr algn="ctr">
              <a:buNone/>
            </a:pPr>
            <a:r>
              <a:rPr lang="tr-TR" sz="5400" b="1" dirty="0" smtClean="0">
                <a:latin typeface="Spartan Black" pitchFamily="2" charset="-94"/>
                <a:ea typeface="Tahoma" pitchFamily="34" charset="0"/>
                <a:cs typeface="Tahoma" pitchFamily="34" charset="0"/>
              </a:rPr>
              <a:t> AKSEKİ BELEDİYESİ </a:t>
            </a:r>
            <a:r>
              <a:rPr lang="tr-TR" sz="5400" b="1" dirty="0" smtClean="0">
                <a:latin typeface="Spartan Black" pitchFamily="2" charset="-94"/>
                <a:ea typeface="Tahoma" pitchFamily="34" charset="0"/>
                <a:cs typeface="Tahoma" pitchFamily="34" charset="0"/>
              </a:rPr>
              <a:t>2021 </a:t>
            </a:r>
            <a:r>
              <a:rPr lang="tr-TR" sz="5400" b="1" dirty="0" smtClean="0">
                <a:latin typeface="Spartan Black" pitchFamily="2" charset="-94"/>
                <a:ea typeface="Tahoma" pitchFamily="34" charset="0"/>
                <a:cs typeface="Tahoma" pitchFamily="34" charset="0"/>
              </a:rPr>
              <a:t>YILI </a:t>
            </a:r>
          </a:p>
          <a:p>
            <a:pPr algn="ctr">
              <a:buNone/>
            </a:pPr>
            <a:r>
              <a:rPr lang="tr-TR" sz="5400" b="1" dirty="0" smtClean="0">
                <a:latin typeface="Spartan Black" pitchFamily="2" charset="-94"/>
                <a:ea typeface="Tahoma" pitchFamily="34" charset="0"/>
                <a:cs typeface="Tahoma" pitchFamily="34" charset="0"/>
              </a:rPr>
              <a:t>FAALİYET RAPORU</a:t>
            </a:r>
            <a:endParaRPr lang="tr-TR" sz="5400" dirty="0">
              <a:latin typeface="Spartan Black" pitchFamily="2" charset="-94"/>
            </a:endParaRPr>
          </a:p>
        </p:txBody>
      </p:sp>
      <p:pic>
        <p:nvPicPr>
          <p:cNvPr id="1026" name="Picture 2" descr="D:\Akseki Belediyesi\2020\2020 Grafikler\Akseki Belediyesi Beyaz Logo.png"/>
          <p:cNvPicPr>
            <a:picLocks noChangeAspect="1" noChangeArrowheads="1"/>
          </p:cNvPicPr>
          <p:nvPr/>
        </p:nvPicPr>
        <p:blipFill>
          <a:blip r:embed="rId2" cstate="print"/>
          <a:srcRect/>
          <a:stretch>
            <a:fillRect/>
          </a:stretch>
        </p:blipFill>
        <p:spPr bwMode="auto">
          <a:xfrm>
            <a:off x="3347864" y="548680"/>
            <a:ext cx="2395019" cy="234888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42852"/>
            <a:ext cx="8229600" cy="1143000"/>
          </a:xfrm>
        </p:spPr>
        <p:txBody>
          <a:bodyPr>
            <a:noAutofit/>
          </a:bodyPr>
          <a:lstStyle/>
          <a:p>
            <a:r>
              <a:rPr lang="tr-TR" sz="3200" b="1" dirty="0" smtClean="0">
                <a:latin typeface="Spartan Black" pitchFamily="2" charset="-94"/>
              </a:rPr>
              <a:t>İMAR VE ŞEHİRCİLİK MÜDÜRLÜĞÜ </a:t>
            </a:r>
            <a:endParaRPr lang="tr-TR" sz="3200" b="1" dirty="0">
              <a:latin typeface="Spartan Black" pitchFamily="2" charset="-94"/>
            </a:endParaRPr>
          </a:p>
        </p:txBody>
      </p:sp>
      <p:sp>
        <p:nvSpPr>
          <p:cNvPr id="3" name="2 İçerik Yer Tutucusu"/>
          <p:cNvSpPr>
            <a:spLocks noGrp="1"/>
          </p:cNvSpPr>
          <p:nvPr>
            <p:ph idx="1"/>
          </p:nvPr>
        </p:nvSpPr>
        <p:spPr>
          <a:xfrm>
            <a:off x="467544" y="1340768"/>
            <a:ext cx="8229600" cy="4660000"/>
          </a:xfrm>
        </p:spPr>
        <p:txBody>
          <a:bodyPr>
            <a:normAutofit fontScale="77500" lnSpcReduction="20000"/>
          </a:bodyPr>
          <a:lstStyle/>
          <a:p>
            <a:r>
              <a:rPr lang="tr-TR" sz="1600" b="1" dirty="0" smtClean="0">
                <a:latin typeface="Arial" pitchFamily="34" charset="0"/>
                <a:cs typeface="Arial" pitchFamily="34" charset="0"/>
              </a:rPr>
              <a:t>İmar İle İlgili İşlemler</a:t>
            </a:r>
            <a:endParaRPr lang="tr-TR" sz="1600" dirty="0" smtClean="0">
              <a:latin typeface="Arial" pitchFamily="34" charset="0"/>
              <a:cs typeface="Arial" pitchFamily="34" charset="0"/>
            </a:endParaRPr>
          </a:p>
          <a:p>
            <a:r>
              <a:rPr lang="tr-TR" sz="1600" dirty="0" smtClean="0">
                <a:latin typeface="Arial" pitchFamily="34" charset="0"/>
                <a:cs typeface="Arial" pitchFamily="34" charset="0"/>
              </a:rPr>
              <a:t>2021 Yılı içerisinde 27 adet 16. ve 17. Madde Uygulaması yapılması</a:t>
            </a:r>
          </a:p>
          <a:p>
            <a:r>
              <a:rPr lang="tr-TR" sz="1600" dirty="0" smtClean="0">
                <a:latin typeface="Arial" pitchFamily="34" charset="0"/>
                <a:cs typeface="Arial" pitchFamily="34" charset="0"/>
              </a:rPr>
              <a:t>2021 yılı içerisinde   33 adet Planlı Alan Yapı Kullanım İzin Belgesi verilmesi</a:t>
            </a:r>
          </a:p>
          <a:p>
            <a:r>
              <a:rPr lang="tr-TR" sz="1600" dirty="0" smtClean="0">
                <a:latin typeface="Arial" pitchFamily="34" charset="0"/>
                <a:cs typeface="Arial" pitchFamily="34" charset="0"/>
              </a:rPr>
              <a:t>2021 yılı içerisinde  54 adet Yapı Ruhsatı verilmesi</a:t>
            </a:r>
          </a:p>
          <a:p>
            <a:r>
              <a:rPr lang="tr-TR" sz="1600" dirty="0" smtClean="0">
                <a:latin typeface="Arial" pitchFamily="34" charset="0"/>
                <a:cs typeface="Arial" pitchFamily="34" charset="0"/>
              </a:rPr>
              <a:t>2021 yılı içerisinde 27 adet  Plansız Alanlar Yapı İnşaat Ruhsatı  verilmesi</a:t>
            </a:r>
          </a:p>
          <a:p>
            <a:r>
              <a:rPr lang="tr-TR" sz="1600" dirty="0" smtClean="0">
                <a:latin typeface="Arial" pitchFamily="34" charset="0"/>
                <a:cs typeface="Arial" pitchFamily="34" charset="0"/>
              </a:rPr>
              <a:t>2021 yılı içerisinde 13 adet Plansız Alan Yapı Kullanım İzin Belgesi verilmesi</a:t>
            </a:r>
          </a:p>
          <a:p>
            <a:r>
              <a:rPr lang="tr-TR" sz="1600" dirty="0" smtClean="0">
                <a:latin typeface="Arial" pitchFamily="34" charset="0"/>
                <a:cs typeface="Arial" pitchFamily="34" charset="0"/>
              </a:rPr>
              <a:t>Akseki merkez 1/1000 ve 1/5000 ölçekli İmar Planı yapılması, Akseki merkez plan için jeolojik etüt yapılması</a:t>
            </a:r>
          </a:p>
          <a:p>
            <a:r>
              <a:rPr lang="tr-TR" sz="1600" dirty="0" err="1" smtClean="0">
                <a:latin typeface="Arial" pitchFamily="34" charset="0"/>
                <a:cs typeface="Arial" pitchFamily="34" charset="0"/>
              </a:rPr>
              <a:t>Güçlüköy</a:t>
            </a:r>
            <a:r>
              <a:rPr lang="tr-TR" sz="1600" dirty="0" smtClean="0">
                <a:latin typeface="Arial" pitchFamily="34" charset="0"/>
                <a:cs typeface="Arial" pitchFamily="34" charset="0"/>
              </a:rPr>
              <a:t> Mahallesi 42 ha alanda 18. Madde uygulaması</a:t>
            </a:r>
          </a:p>
          <a:p>
            <a:r>
              <a:rPr lang="tr-TR" sz="1600" dirty="0" smtClean="0">
                <a:latin typeface="Arial" pitchFamily="34" charset="0"/>
                <a:cs typeface="Arial" pitchFamily="34" charset="0"/>
              </a:rPr>
              <a:t>Cevizli Mahallesi’nde muhtelif bölgede 18. Madde uygulama çalışmaları</a:t>
            </a:r>
          </a:p>
          <a:p>
            <a:r>
              <a:rPr lang="tr-TR" sz="1600" dirty="0" err="1" smtClean="0">
                <a:latin typeface="Arial" pitchFamily="34" charset="0"/>
                <a:cs typeface="Arial" pitchFamily="34" charset="0"/>
              </a:rPr>
              <a:t>Akşahap</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Güzelsu</a:t>
            </a:r>
            <a:r>
              <a:rPr lang="tr-TR" sz="1600" dirty="0" smtClean="0">
                <a:latin typeface="Arial" pitchFamily="34" charset="0"/>
                <a:cs typeface="Arial" pitchFamily="34" charset="0"/>
              </a:rPr>
              <a:t>, Pınarbaşı Mahallelerinde kentsel sit alan çalışması yapılması</a:t>
            </a:r>
          </a:p>
          <a:p>
            <a:r>
              <a:rPr lang="tr-TR" sz="1600" dirty="0" err="1" smtClean="0">
                <a:latin typeface="Arial" pitchFamily="34" charset="0"/>
                <a:cs typeface="Arial" pitchFamily="34" charset="0"/>
              </a:rPr>
              <a:t>Büyükalan</a:t>
            </a:r>
            <a:r>
              <a:rPr lang="tr-TR" sz="1600" dirty="0" smtClean="0">
                <a:latin typeface="Arial" pitchFamily="34" charset="0"/>
                <a:cs typeface="Arial" pitchFamily="34" charset="0"/>
              </a:rPr>
              <a:t> mahallesi 162 Ada 65 Parselde GES halihazır yapımı  ve ruhsat işleri </a:t>
            </a:r>
          </a:p>
          <a:p>
            <a:r>
              <a:rPr lang="tr-TR" sz="1600" dirty="0" err="1" smtClean="0">
                <a:latin typeface="Arial" pitchFamily="34" charset="0"/>
                <a:cs typeface="Arial" pitchFamily="34" charset="0"/>
              </a:rPr>
              <a:t>Hacıilyas</a:t>
            </a:r>
            <a:r>
              <a:rPr lang="tr-TR" sz="1600" dirty="0" smtClean="0">
                <a:latin typeface="Arial" pitchFamily="34" charset="0"/>
                <a:cs typeface="Arial" pitchFamily="34" charset="0"/>
              </a:rPr>
              <a:t> Mahallesi Harman Yeri B Tipi Mesire Alanı uygulama proje yaptırılması</a:t>
            </a:r>
          </a:p>
          <a:p>
            <a:r>
              <a:rPr lang="tr-TR" sz="1600" dirty="0" smtClean="0">
                <a:latin typeface="Arial" pitchFamily="34" charset="0"/>
                <a:cs typeface="Arial" pitchFamily="34" charset="0"/>
              </a:rPr>
              <a:t>Rasih Kaplan ve Aşağı Çarşı Caddesi ile Yeğen Mehmet Paşa Caddesi sokak sağlıklaştırma uygulama proje yaptırılması</a:t>
            </a:r>
          </a:p>
          <a:p>
            <a:r>
              <a:rPr lang="tr-TR" sz="1600" dirty="0" smtClean="0">
                <a:latin typeface="Arial" pitchFamily="34" charset="0"/>
                <a:cs typeface="Arial" pitchFamily="34" charset="0"/>
              </a:rPr>
              <a:t>Cevizli Mahallesi Sarı Şeyh Hüseyin Efendi Caddesi Sokak Düzenleme uygulama proje yaptırılması</a:t>
            </a:r>
          </a:p>
          <a:p>
            <a:r>
              <a:rPr lang="tr-TR" sz="1600" dirty="0" smtClean="0">
                <a:latin typeface="Arial" pitchFamily="34" charset="0"/>
                <a:cs typeface="Arial" pitchFamily="34" charset="0"/>
              </a:rPr>
              <a:t>Taşlıca Mahallesi 20mX40m sentetik çim yüzeyli halı saha yapılması</a:t>
            </a:r>
          </a:p>
          <a:p>
            <a:r>
              <a:rPr lang="tr-TR" sz="1600" dirty="0" smtClean="0">
                <a:latin typeface="Arial" pitchFamily="34" charset="0"/>
                <a:cs typeface="Arial" pitchFamily="34" charset="0"/>
              </a:rPr>
              <a:t>Cevizli Mahallesi 22mX44m sentetik çim yüzeyli halı saha yapılması</a:t>
            </a:r>
          </a:p>
          <a:p>
            <a:r>
              <a:rPr lang="tr-TR" sz="1600" dirty="0" smtClean="0">
                <a:latin typeface="Arial" pitchFamily="34" charset="0"/>
                <a:cs typeface="Arial" pitchFamily="34" charset="0"/>
              </a:rPr>
              <a:t>Yarpuz Mahallesi  Kentsel Sit Alanının İmar Planına işlenmesi </a:t>
            </a:r>
          </a:p>
          <a:p>
            <a:r>
              <a:rPr lang="tr-TR" sz="1600" dirty="0" smtClean="0">
                <a:latin typeface="Arial" pitchFamily="34" charset="0"/>
                <a:cs typeface="Arial" pitchFamily="34" charset="0"/>
              </a:rPr>
              <a:t>3194 Sayılı İmar Kanunu’na göre diğer iş ve işlemler yürütülmektedir. </a:t>
            </a:r>
          </a:p>
          <a:p>
            <a:endParaRPr lang="tr-TR" sz="1600" dirty="0" smtClean="0">
              <a:latin typeface="Arial" pitchFamily="34" charset="0"/>
              <a:cs typeface="Arial" pitchFamily="34" charset="0"/>
            </a:endParaRPr>
          </a:p>
          <a:p>
            <a:r>
              <a:rPr lang="tr-TR" sz="1600" b="1" dirty="0" smtClean="0">
                <a:latin typeface="Arial" pitchFamily="34" charset="0"/>
                <a:cs typeface="Arial" pitchFamily="34" charset="0"/>
              </a:rPr>
              <a:t> Kültürel Projeler</a:t>
            </a:r>
          </a:p>
          <a:p>
            <a:r>
              <a:rPr lang="tr-TR" sz="1600" dirty="0" err="1" smtClean="0">
                <a:latin typeface="Arial" pitchFamily="34" charset="0"/>
                <a:cs typeface="Arial" pitchFamily="34" charset="0"/>
              </a:rPr>
              <a:t>Zilalci</a:t>
            </a:r>
            <a:r>
              <a:rPr lang="tr-TR" sz="1600" dirty="0" smtClean="0">
                <a:latin typeface="Arial" pitchFamily="34" charset="0"/>
                <a:cs typeface="Arial" pitchFamily="34" charset="0"/>
              </a:rPr>
              <a:t> Konağı, </a:t>
            </a:r>
            <a:r>
              <a:rPr lang="tr-TR" sz="1600" dirty="0" err="1" smtClean="0">
                <a:latin typeface="Arial" pitchFamily="34" charset="0"/>
                <a:cs typeface="Arial" pitchFamily="34" charset="0"/>
              </a:rPr>
              <a:t>Aker</a:t>
            </a:r>
            <a:r>
              <a:rPr lang="tr-TR" sz="1600" dirty="0" smtClean="0">
                <a:latin typeface="Arial" pitchFamily="34" charset="0"/>
                <a:cs typeface="Arial" pitchFamily="34" charset="0"/>
              </a:rPr>
              <a:t> Konağı, </a:t>
            </a:r>
            <a:r>
              <a:rPr lang="tr-TR" sz="1600" dirty="0" err="1" smtClean="0">
                <a:latin typeface="Arial" pitchFamily="34" charset="0"/>
                <a:cs typeface="Arial" pitchFamily="34" charset="0"/>
              </a:rPr>
              <a:t>Akşahap</a:t>
            </a:r>
            <a:r>
              <a:rPr lang="tr-TR" sz="1600" dirty="0" smtClean="0">
                <a:latin typeface="Arial" pitchFamily="34" charset="0"/>
                <a:cs typeface="Arial" pitchFamily="34" charset="0"/>
              </a:rPr>
              <a:t> Köy Okulu ve Köy Konağı restorasyon projesi yapımı ve uygulanması</a:t>
            </a:r>
          </a:p>
          <a:p>
            <a:r>
              <a:rPr lang="tr-TR" sz="1600" dirty="0" smtClean="0">
                <a:latin typeface="Arial" pitchFamily="34" charset="0"/>
                <a:cs typeface="Arial" pitchFamily="34" charset="0"/>
              </a:rPr>
              <a:t>Değirmenlik ve Hüsamettin Mahallelerinde korunması gerekli kültür varlıklarının tespitinin yapılması</a:t>
            </a:r>
          </a:p>
          <a:p>
            <a:r>
              <a:rPr lang="tr-TR" sz="1600" dirty="0" err="1" smtClean="0">
                <a:latin typeface="Arial" pitchFamily="34" charset="0"/>
                <a:cs typeface="Arial" pitchFamily="34" charset="0"/>
              </a:rPr>
              <a:t>Sarıhacılar</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Bucakalan</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Belenalan</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Büyükalan</a:t>
            </a:r>
            <a:r>
              <a:rPr lang="tr-TR" sz="1600" dirty="0" smtClean="0">
                <a:latin typeface="Arial" pitchFamily="34" charset="0"/>
                <a:cs typeface="Arial" pitchFamily="34" charset="0"/>
              </a:rPr>
              <a:t> Mahallelerinde  Koruma Amaçlı İmar Planı çalışması</a:t>
            </a:r>
          </a:p>
          <a:p>
            <a:pPr lvl="0"/>
            <a:endParaRPr lang="tr-TR"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88640"/>
            <a:ext cx="8229600" cy="1143000"/>
          </a:xfrm>
        </p:spPr>
        <p:txBody>
          <a:bodyPr>
            <a:normAutofit/>
          </a:bodyPr>
          <a:lstStyle/>
          <a:p>
            <a:pPr algn="ctr"/>
            <a:r>
              <a:rPr lang="tr-TR" sz="3600" b="1" dirty="0" smtClean="0">
                <a:latin typeface="Spartan Black" pitchFamily="2" charset="-94"/>
              </a:rPr>
              <a:t>YAZI İŞLERİ MÜDÜRLÜĞÜ</a:t>
            </a:r>
            <a:endParaRPr lang="tr-TR" sz="3600" b="1" dirty="0">
              <a:latin typeface="Spartan Black" pitchFamily="2" charset="-94"/>
            </a:endParaRPr>
          </a:p>
        </p:txBody>
      </p:sp>
      <p:sp>
        <p:nvSpPr>
          <p:cNvPr id="3" name="2 İçerik Yer Tutucusu"/>
          <p:cNvSpPr>
            <a:spLocks noGrp="1"/>
          </p:cNvSpPr>
          <p:nvPr>
            <p:ph idx="1"/>
          </p:nvPr>
        </p:nvSpPr>
        <p:spPr>
          <a:xfrm>
            <a:off x="539552" y="1412776"/>
            <a:ext cx="8229600" cy="5072098"/>
          </a:xfrm>
        </p:spPr>
        <p:txBody>
          <a:bodyPr>
            <a:noAutofit/>
          </a:bodyPr>
          <a:lstStyle/>
          <a:p>
            <a:pPr marL="457200" indent="-457200">
              <a:buFont typeface="+mj-lt"/>
              <a:buAutoNum type="arabicPeriod"/>
            </a:pPr>
            <a:r>
              <a:rPr lang="tr-TR" sz="1800" dirty="0" smtClean="0">
                <a:latin typeface="Arial" pitchFamily="34" charset="0"/>
                <a:cs typeface="Arial" pitchFamily="34" charset="0"/>
              </a:rPr>
              <a:t>2021 yılında; Yazı İşleri Müdürlüğünde 2 adet memur 1 Adet sözleşmeli memur ve 1 adet Yazı İşleri Müdürü olmak üzere, 4 kişi çalışmaktadır. 2975 gelen evrak, 1770 adet giden evrak işlemi yapılmıştır.</a:t>
            </a:r>
          </a:p>
          <a:p>
            <a:pPr marL="457200" indent="-457200">
              <a:buFont typeface="+mj-lt"/>
              <a:buAutoNum type="arabicPeriod"/>
            </a:pPr>
            <a:r>
              <a:rPr lang="tr-TR" sz="1800" dirty="0" smtClean="0">
                <a:latin typeface="Arial" pitchFamily="34" charset="0"/>
                <a:cs typeface="Arial" pitchFamily="34" charset="0"/>
              </a:rPr>
              <a:t>2021 yılında 41 adet evlendirme işlemi yapılmıştır.</a:t>
            </a:r>
          </a:p>
          <a:p>
            <a:pPr marL="457200" indent="-457200">
              <a:buFont typeface="+mj-lt"/>
              <a:buAutoNum type="arabicPeriod"/>
            </a:pPr>
            <a:r>
              <a:rPr lang="tr-TR" sz="1800" dirty="0" smtClean="0">
                <a:latin typeface="Arial" pitchFamily="34" charset="0"/>
                <a:cs typeface="Arial" pitchFamily="34" charset="0"/>
              </a:rPr>
              <a:t>Belediye’ye hizmet veren tüm birimlerle ilgili bağlantılar sağlanmış, müracaat eden kişilere yardımcı olunmuştur.</a:t>
            </a:r>
          </a:p>
          <a:p>
            <a:pPr marL="457200" indent="-457200">
              <a:buFont typeface="+mj-lt"/>
              <a:buAutoNum type="arabicPeriod"/>
            </a:pPr>
            <a:r>
              <a:rPr lang="tr-TR" sz="1800" dirty="0" smtClean="0">
                <a:latin typeface="Arial" pitchFamily="34" charset="0"/>
                <a:cs typeface="Arial" pitchFamily="34" charset="0"/>
              </a:rPr>
              <a:t>Başkanlığa ulaşan vatandaş talepleri ve şikâyetleri değerlendirilip, Belediyemizi  ilgilendiren konularda vatandaşlara yardımcı olunmuştur. </a:t>
            </a:r>
          </a:p>
          <a:p>
            <a:pPr marL="457200" indent="-457200">
              <a:buFont typeface="+mj-lt"/>
              <a:buAutoNum type="arabicPeriod"/>
            </a:pPr>
            <a:r>
              <a:rPr lang="tr-TR" sz="1800" dirty="0" smtClean="0">
                <a:latin typeface="Arial" pitchFamily="34" charset="0"/>
                <a:cs typeface="Arial" pitchFamily="34" charset="0"/>
              </a:rPr>
              <a:t>Çeşitli açılış törenlerine Belediye Başkanının iştirak etmesini sağlamak, herhangi bir sebepten dolayı Belediye Başkanının katılamadığı organizasyonlara Başkanlık Makamı adına çelenk yâda çiçek gönderilmesi sağlanmıştır. </a:t>
            </a:r>
          </a:p>
          <a:p>
            <a:pPr marL="457200" indent="-457200">
              <a:buFont typeface="+mj-lt"/>
              <a:buAutoNum type="arabicPeriod"/>
            </a:pPr>
            <a:r>
              <a:rPr lang="tr-TR" sz="1800" dirty="0" smtClean="0">
                <a:latin typeface="Arial" pitchFamily="34" charset="0"/>
                <a:cs typeface="Arial" pitchFamily="34" charset="0"/>
              </a:rPr>
              <a:t>Belediye Başkanının en iyi şekilde hizmet verebilmesi için sağlıklı bir ortamda çalışmasını sağlamaya çalışılmıştır.</a:t>
            </a:r>
            <a:endParaRPr lang="tr-TR"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4400" b="1" dirty="0" smtClean="0">
                <a:latin typeface="Spartan Black" pitchFamily="2" charset="-94"/>
                <a:ea typeface="Tahoma" pitchFamily="34" charset="0"/>
                <a:cs typeface="Tahoma" pitchFamily="34" charset="0"/>
              </a:rPr>
              <a:t>KÜLTÜR İŞLERİ BİRİMİ</a:t>
            </a:r>
            <a:endParaRPr lang="tr-TR" sz="4400" b="1" dirty="0">
              <a:latin typeface="Spartan Black" pitchFamily="2" charset="-94"/>
            </a:endParaRPr>
          </a:p>
        </p:txBody>
      </p:sp>
      <p:sp>
        <p:nvSpPr>
          <p:cNvPr id="3" name="2 İçerik Yer Tutucusu"/>
          <p:cNvSpPr>
            <a:spLocks noGrp="1"/>
          </p:cNvSpPr>
          <p:nvPr>
            <p:ph idx="1"/>
          </p:nvPr>
        </p:nvSpPr>
        <p:spPr/>
        <p:txBody>
          <a:bodyPr>
            <a:normAutofit/>
          </a:bodyPr>
          <a:lstStyle/>
          <a:p>
            <a:r>
              <a:rPr lang="tr-TR" sz="3200" dirty="0" smtClean="0">
                <a:latin typeface="Arial" pitchFamily="34" charset="0"/>
                <a:cs typeface="Arial" pitchFamily="34" charset="0"/>
              </a:rPr>
              <a:t>Konserler ve çocuk etkinlikleri düzenlendi.</a:t>
            </a:r>
          </a:p>
          <a:p>
            <a:pPr>
              <a:buNone/>
            </a:pPr>
            <a:r>
              <a:rPr lang="tr-TR" sz="3200" dirty="0" smtClean="0">
                <a:latin typeface="Arial" pitchFamily="34" charset="0"/>
                <a:cs typeface="Arial" pitchFamily="34" charset="0"/>
              </a:rPr>
              <a:t>  Çeşitli kültürel etkinlikler düzenlenmiştir.</a:t>
            </a:r>
          </a:p>
          <a:p>
            <a:pPr>
              <a:buNone/>
            </a:pPr>
            <a:endParaRPr lang="tr-TR" sz="3000" dirty="0" smtClean="0">
              <a:latin typeface="Arial" pitchFamily="34" charset="0"/>
              <a:cs typeface="Arial" pitchFamily="34" charset="0"/>
            </a:endParaRPr>
          </a:p>
          <a:p>
            <a:endParaRPr lang="tr-TR" sz="3000" dirty="0" smtClean="0">
              <a:latin typeface="Arial" pitchFamily="34" charset="0"/>
              <a:cs typeface="Arial" pitchFamily="34" charset="0"/>
            </a:endParaRPr>
          </a:p>
          <a:p>
            <a:endParaRPr lang="tr-TR" sz="3000" dirty="0" smtClean="0">
              <a:latin typeface="Arial" pitchFamily="34" charset="0"/>
              <a:cs typeface="Arial" pitchFamily="34" charset="0"/>
            </a:endParaRPr>
          </a:p>
          <a:p>
            <a:endParaRPr lang="tr-TR" sz="3000" dirty="0" smtClean="0">
              <a:latin typeface="Arial" pitchFamily="34" charset="0"/>
              <a:cs typeface="Arial" pitchFamily="34" charset="0"/>
            </a:endParaRPr>
          </a:p>
          <a:p>
            <a:endParaRPr lang="tr-TR" sz="3000" dirty="0">
              <a:latin typeface="Arial" pitchFamily="34" charset="0"/>
              <a:cs typeface="Arial" pitchFamily="34" charset="0"/>
            </a:endParaRPr>
          </a:p>
        </p:txBody>
      </p:sp>
      <p:pic>
        <p:nvPicPr>
          <p:cNvPr id="2050" name="Picture 2" descr="F:\Akseki Belediyesi\2021\2021 Kültürüler Faaliyetler-Önemli Olaylar\- 19 mayıs atatürkü anma gençlik ve spor bayarmı kutlamalrı\19 Mayıs Atatürk'ü Anma Gençlik ve Spor Bayramı Drone 77d\IMG_0728.JPG"/>
          <p:cNvPicPr>
            <a:picLocks noChangeAspect="1" noChangeArrowheads="1"/>
          </p:cNvPicPr>
          <p:nvPr/>
        </p:nvPicPr>
        <p:blipFill>
          <a:blip r:embed="rId2" cstate="print"/>
          <a:srcRect/>
          <a:stretch>
            <a:fillRect/>
          </a:stretch>
        </p:blipFill>
        <p:spPr bwMode="auto">
          <a:xfrm>
            <a:off x="928662" y="3714752"/>
            <a:ext cx="3071802" cy="2047868"/>
          </a:xfrm>
          <a:prstGeom prst="rect">
            <a:avLst/>
          </a:prstGeom>
          <a:noFill/>
        </p:spPr>
      </p:pic>
      <p:pic>
        <p:nvPicPr>
          <p:cNvPr id="2051" name="Picture 3" descr="C:\Users\Mustafa\Desktop\29.jpg"/>
          <p:cNvPicPr>
            <a:picLocks noChangeAspect="1" noChangeArrowheads="1"/>
          </p:cNvPicPr>
          <p:nvPr/>
        </p:nvPicPr>
        <p:blipFill>
          <a:blip r:embed="rId3" cstate="print"/>
          <a:srcRect/>
          <a:stretch>
            <a:fillRect/>
          </a:stretch>
        </p:blipFill>
        <p:spPr bwMode="auto">
          <a:xfrm>
            <a:off x="4214810" y="3643314"/>
            <a:ext cx="3937027" cy="2214578"/>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4"/>
            <a:ext cx="8229600" cy="1143000"/>
          </a:xfrm>
        </p:spPr>
        <p:txBody>
          <a:bodyPr/>
          <a:lstStyle/>
          <a:p>
            <a:pPr algn="ctr"/>
            <a:r>
              <a:rPr lang="tr-TR" b="1" dirty="0" smtClean="0">
                <a:latin typeface="Spartan Black" pitchFamily="2" charset="-94"/>
              </a:rPr>
              <a:t>ZABITA AMİRLİĞİ</a:t>
            </a:r>
            <a:endParaRPr lang="tr-TR" b="1" dirty="0">
              <a:latin typeface="Spartan Black" pitchFamily="2" charset="-94"/>
            </a:endParaRPr>
          </a:p>
        </p:txBody>
      </p:sp>
      <p:sp>
        <p:nvSpPr>
          <p:cNvPr id="3" name="2 İçerik Yer Tutucusu"/>
          <p:cNvSpPr>
            <a:spLocks noGrp="1"/>
          </p:cNvSpPr>
          <p:nvPr>
            <p:ph idx="1"/>
          </p:nvPr>
        </p:nvSpPr>
        <p:spPr>
          <a:xfrm>
            <a:off x="457200" y="1071546"/>
            <a:ext cx="8229600" cy="5357850"/>
          </a:xfrm>
        </p:spPr>
        <p:txBody>
          <a:bodyPr>
            <a:noAutofit/>
          </a:bodyPr>
          <a:lstStyle/>
          <a:p>
            <a:r>
              <a:rPr lang="tr-TR" sz="1600" dirty="0" smtClean="0">
                <a:latin typeface="Arial" pitchFamily="34" charset="0"/>
                <a:cs typeface="Arial" pitchFamily="34" charset="0"/>
              </a:rPr>
              <a:t>Zabıta biriminde 5 adet zabıta bulunmaktadır.  İlgili Yönetmelikler ve Yasalar gereği:</a:t>
            </a:r>
          </a:p>
          <a:p>
            <a:r>
              <a:rPr lang="tr-TR" sz="1600" dirty="0" smtClean="0">
                <a:latin typeface="Arial" pitchFamily="34" charset="0"/>
                <a:cs typeface="Arial" pitchFamily="34" charset="0"/>
              </a:rPr>
              <a:t>Seyyar satıcılarla mücadele çalışmaları</a:t>
            </a:r>
          </a:p>
          <a:p>
            <a:r>
              <a:rPr lang="tr-TR" sz="1600" dirty="0" smtClean="0">
                <a:latin typeface="Arial" pitchFamily="34" charset="0"/>
                <a:cs typeface="Arial" pitchFamily="34" charset="0"/>
              </a:rPr>
              <a:t>Ana arter, yol ve meydan işgallerinin kaldırılması</a:t>
            </a:r>
          </a:p>
          <a:p>
            <a:r>
              <a:rPr lang="tr-TR" sz="1600" dirty="0" smtClean="0">
                <a:latin typeface="Arial" pitchFamily="34" charset="0"/>
                <a:cs typeface="Arial" pitchFamily="34" charset="0"/>
              </a:rPr>
              <a:t>Kaçak ilan ve reklamların ödenmesi </a:t>
            </a:r>
          </a:p>
          <a:p>
            <a:r>
              <a:rPr lang="tr-TR" sz="1600" dirty="0" smtClean="0">
                <a:latin typeface="Arial" pitchFamily="34" charset="0"/>
                <a:cs typeface="Arial" pitchFamily="34" charset="0"/>
              </a:rPr>
              <a:t>Dilencilerle mücadele çalışmaları</a:t>
            </a:r>
          </a:p>
          <a:p>
            <a:r>
              <a:rPr lang="tr-TR" sz="1600" dirty="0" smtClean="0">
                <a:latin typeface="Arial" pitchFamily="34" charset="0"/>
                <a:cs typeface="Arial" pitchFamily="34" charset="0"/>
              </a:rPr>
              <a:t>Sıhhi ve Gayri sıhhi müesseselerin denetimi,</a:t>
            </a:r>
          </a:p>
          <a:p>
            <a:r>
              <a:rPr lang="tr-TR" sz="1600" dirty="0" smtClean="0">
                <a:latin typeface="Arial" pitchFamily="34" charset="0"/>
                <a:cs typeface="Arial" pitchFamily="34" charset="0"/>
              </a:rPr>
              <a:t>Belediyenin ruhsatına tabi olmayan muhtelif işlerin denetimi</a:t>
            </a:r>
          </a:p>
          <a:p>
            <a:r>
              <a:rPr lang="tr-TR" sz="1600" dirty="0" smtClean="0">
                <a:latin typeface="Arial" pitchFamily="34" charset="0"/>
                <a:cs typeface="Arial" pitchFamily="34" charset="0"/>
              </a:rPr>
              <a:t>Tarım ve Orman Bakanlığı ile ortak denetimler yapıldı. </a:t>
            </a:r>
          </a:p>
          <a:p>
            <a:r>
              <a:rPr lang="tr-TR" sz="1600" dirty="0" smtClean="0">
                <a:latin typeface="Arial" pitchFamily="34" charset="0"/>
                <a:cs typeface="Arial" pitchFamily="34" charset="0"/>
              </a:rPr>
              <a:t>Sağlık Grup Başkanlığı ile ortak denetim çalışmaları </a:t>
            </a:r>
          </a:p>
          <a:p>
            <a:r>
              <a:rPr lang="tr-TR" sz="1600" dirty="0" smtClean="0">
                <a:latin typeface="Arial" pitchFamily="34" charset="0"/>
                <a:cs typeface="Arial" pitchFamily="34" charset="0"/>
              </a:rPr>
              <a:t>Bildirilen şikayetler</a:t>
            </a:r>
          </a:p>
          <a:p>
            <a:r>
              <a:rPr lang="tr-TR" sz="1600" dirty="0" smtClean="0">
                <a:latin typeface="Arial" pitchFamily="34" charset="0"/>
                <a:cs typeface="Arial" pitchFamily="34" charset="0"/>
              </a:rPr>
              <a:t>Tüketicinin korunması hakkında Kanuna göre yapılan işlemler gerçekleştirilmiştir. </a:t>
            </a:r>
          </a:p>
          <a:p>
            <a:r>
              <a:rPr lang="tr-TR" sz="1600" dirty="0" smtClean="0">
                <a:latin typeface="Arial" pitchFamily="34" charset="0"/>
                <a:cs typeface="Arial" pitchFamily="34" charset="0"/>
              </a:rPr>
              <a:t>Kaçak yapı ve imar barışı ile ilgili çalışmaların yapılması.</a:t>
            </a:r>
          </a:p>
          <a:p>
            <a:r>
              <a:rPr lang="tr-TR" sz="1600" dirty="0" smtClean="0">
                <a:latin typeface="Arial" pitchFamily="34" charset="0"/>
                <a:cs typeface="Arial" pitchFamily="34" charset="0"/>
              </a:rPr>
              <a:t>İlçe Umumi Hıfzıssıhha kurulunca verilen görevler yerine getirildi.</a:t>
            </a:r>
          </a:p>
          <a:p>
            <a:r>
              <a:rPr lang="tr-TR" sz="1600" dirty="0" smtClean="0">
                <a:latin typeface="Arial" pitchFamily="34" charset="0"/>
                <a:cs typeface="Arial" pitchFamily="34" charset="0"/>
              </a:rPr>
              <a:t>İlçemiz ve mahallelerinde kurulan halk pazarında düzen , kontrol ve denetimlerin yerine getirilmesi</a:t>
            </a:r>
          </a:p>
          <a:p>
            <a:r>
              <a:rPr lang="tr-TR" sz="1600" dirty="0" smtClean="0">
                <a:latin typeface="Arial" pitchFamily="34" charset="0"/>
                <a:cs typeface="Arial" pitchFamily="34" charset="0"/>
              </a:rPr>
              <a:t>İlçemize gelen yabancı kişilere ilçemizin tanıtımında ve adres tarifinde yardımcı olundu.</a:t>
            </a:r>
            <a:endParaRPr lang="tr-TR"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57166"/>
            <a:ext cx="8229600" cy="489790"/>
          </a:xfrm>
        </p:spPr>
        <p:txBody>
          <a:bodyPr>
            <a:noAutofit/>
          </a:bodyPr>
          <a:lstStyle/>
          <a:p>
            <a:pPr algn="ctr"/>
            <a:r>
              <a:rPr lang="tr-TR" sz="2800" b="1" dirty="0" smtClean="0">
                <a:latin typeface="Spartan Black" pitchFamily="2" charset="-94"/>
              </a:rPr>
              <a:t>SOSYAL YARDIM İŞLERİ MÜDÜRLÜĞÜ</a:t>
            </a:r>
            <a:endParaRPr lang="tr-TR" sz="2800" b="1" dirty="0">
              <a:latin typeface="Spartan Black" pitchFamily="2" charset="-94"/>
            </a:endParaRPr>
          </a:p>
        </p:txBody>
      </p:sp>
      <p:sp>
        <p:nvSpPr>
          <p:cNvPr id="3" name="2 İçerik Yer Tutucusu"/>
          <p:cNvSpPr>
            <a:spLocks noGrp="1"/>
          </p:cNvSpPr>
          <p:nvPr>
            <p:ph idx="1"/>
          </p:nvPr>
        </p:nvSpPr>
        <p:spPr>
          <a:xfrm>
            <a:off x="457200" y="1071546"/>
            <a:ext cx="8229600" cy="5357850"/>
          </a:xfrm>
        </p:spPr>
        <p:txBody>
          <a:bodyPr>
            <a:normAutofit lnSpcReduction="10000"/>
          </a:bodyPr>
          <a:lstStyle/>
          <a:p>
            <a:r>
              <a:rPr lang="tr-TR" sz="1400" dirty="0" smtClean="0">
                <a:latin typeface="Arial" pitchFamily="34" charset="0"/>
                <a:cs typeface="Arial" pitchFamily="34" charset="0"/>
              </a:rPr>
              <a:t>20 Nisan 2021 yılında faaliyete geçen Müdürlüğümüzce; 13 bakıma muhtaç ailenin ev temizliği periyodik olarak,  görevli personeli olmayan cami, türbe, köy konağı ve mahallelerimizde bulunan sağlık ocağı gibi toplumun ortak kullandığı binaların temizliği, Belediyemize ait resim ve sergi müzesi, otel ve kadın sanat evinin temizlikleri yapılmıştır.</a:t>
            </a:r>
          </a:p>
          <a:p>
            <a:r>
              <a:rPr lang="tr-TR" sz="1400" dirty="0" smtClean="0">
                <a:latin typeface="Arial" pitchFamily="34" charset="0"/>
                <a:cs typeface="Arial" pitchFamily="34" charset="0"/>
              </a:rPr>
              <a:t>2021 yılı Ramazan ayında 1082 adet aileye ramazan paketi, ilçemizde ikamet eden 45 hanedeki üniversiteli gençlerimize gıda paketi ve yakacak yardımı (odun 10 çuval), yangın esnasında görevli personele ve yangın zedelere 2300 adet kumanya, komşu İlçemiz İbradı </a:t>
            </a:r>
            <a:r>
              <a:rPr lang="tr-TR" sz="1400" dirty="0" err="1" smtClean="0">
                <a:latin typeface="Arial" pitchFamily="34" charset="0"/>
                <a:cs typeface="Arial" pitchFamily="34" charset="0"/>
              </a:rPr>
              <a:t>daki</a:t>
            </a:r>
            <a:r>
              <a:rPr lang="tr-TR" sz="1400" dirty="0" smtClean="0">
                <a:latin typeface="Arial" pitchFamily="34" charset="0"/>
                <a:cs typeface="Arial" pitchFamily="34" charset="0"/>
              </a:rPr>
              <a:t> yangına 50 kumanya 150 koli soğuk su, yangından etkilenen mahallelerimizdeki vatandaşlarımıza 572  gıda paketi, 121  hijyen paketi ve başvuruda bulunan vatandaşlarımıza 32  kıyafet, 28 ayakkabı, 9 halı, 13 kilim, 22 battaniye, 42 havlu, 19 yastık, 15 yorgan, 10 yer döşeği, 23 mutfak eşyası seti, </a:t>
            </a:r>
            <a:r>
              <a:rPr lang="tr-TR" sz="1400" dirty="0" err="1" smtClean="0">
                <a:latin typeface="Arial" pitchFamily="34" charset="0"/>
                <a:cs typeface="Arial" pitchFamily="34" charset="0"/>
              </a:rPr>
              <a:t>Gümüşdamla</a:t>
            </a:r>
            <a:r>
              <a:rPr lang="tr-TR" sz="1400" dirty="0" smtClean="0">
                <a:latin typeface="Arial" pitchFamily="34" charset="0"/>
                <a:cs typeface="Arial" pitchFamily="34" charset="0"/>
              </a:rPr>
              <a:t> ve </a:t>
            </a:r>
            <a:r>
              <a:rPr lang="tr-TR" sz="1400" dirty="0" err="1" smtClean="0">
                <a:latin typeface="Arial" pitchFamily="34" charset="0"/>
                <a:cs typeface="Arial" pitchFamily="34" charset="0"/>
              </a:rPr>
              <a:t>Hüsemattin</a:t>
            </a:r>
            <a:r>
              <a:rPr lang="tr-TR" sz="1400" dirty="0" smtClean="0">
                <a:latin typeface="Arial" pitchFamily="34" charset="0"/>
                <a:cs typeface="Arial" pitchFamily="34" charset="0"/>
              </a:rPr>
              <a:t> mahallerinde evi yanan vatandaşlarımıza 3 kanepe, 4 halı, 4 yolluk, 4 battaniye, 4 yastık, 5 ayakkabı, 2 bayan kıyafeti,3 erkek kıyafeti, 2 çocuk kıyafeti,  gıda paketi, hijyen paketi ve mutfak eşyası seti yardımı ile </a:t>
            </a:r>
            <a:r>
              <a:rPr lang="tr-TR" sz="1400" dirty="0" err="1" smtClean="0">
                <a:latin typeface="Arial" pitchFamily="34" charset="0"/>
                <a:cs typeface="Arial" pitchFamily="34" charset="0"/>
              </a:rPr>
              <a:t>Günyaka</a:t>
            </a:r>
            <a:r>
              <a:rPr lang="tr-TR" sz="1400" dirty="0" smtClean="0">
                <a:latin typeface="Arial" pitchFamily="34" charset="0"/>
                <a:cs typeface="Arial" pitchFamily="34" charset="0"/>
              </a:rPr>
              <a:t> Mahallesinde Fen İşleri Müdürlüğümüzce çatı tadilatı yapılan vatandaşımızın evinin eksikleri tespit edilerek, 4 halı, 2 yolluk, 4 yastık, 2 yorgan, 5 ayakkabı, 1 gıda paketi, 1 hijyen paketi ve mutfak eşya seti yardımı yapılmıştır.</a:t>
            </a:r>
          </a:p>
          <a:p>
            <a:r>
              <a:rPr lang="tr-TR" sz="1400" dirty="0" smtClean="0">
                <a:latin typeface="Arial" pitchFamily="34" charset="0"/>
                <a:cs typeface="Arial" pitchFamily="34" charset="0"/>
              </a:rPr>
              <a:t>2021 yılı Ramazan ayında 1082 adet aileye ramazan paketi, ilçemizde ikamet eden 45 hanedeki üniversiteli gençlerimize gıda paketi ve yakacak yardımı (odun 10 çuval), yangın esnasında görevli personele ve yangın zedelere 2300 adet kumanya, komşu İlçemiz İbradı </a:t>
            </a:r>
            <a:r>
              <a:rPr lang="tr-TR" sz="1400" dirty="0" err="1" smtClean="0">
                <a:latin typeface="Arial" pitchFamily="34" charset="0"/>
                <a:cs typeface="Arial" pitchFamily="34" charset="0"/>
              </a:rPr>
              <a:t>daki</a:t>
            </a:r>
            <a:r>
              <a:rPr lang="tr-TR" sz="1400" dirty="0" smtClean="0">
                <a:latin typeface="Arial" pitchFamily="34" charset="0"/>
                <a:cs typeface="Arial" pitchFamily="34" charset="0"/>
              </a:rPr>
              <a:t> yangına 50 kumanya 150 koli soğuk su, yangından etkilenen mahallelerimizdeki vatandaşlarımıza 572  gıda paketi, 121  hijyen paketi ve başvuruda bulunan vatandaşlarımıza 32  kıyafet, 28 ayakkabı, 9 halı, 13 kilim, 22 battaniye, 42 havlu, 19 yastık, 15 yorgan, 10 yer döşeği, 23 mutfak eşyası seti, </a:t>
            </a:r>
            <a:r>
              <a:rPr lang="tr-TR" sz="1400" dirty="0" err="1" smtClean="0">
                <a:latin typeface="Arial" pitchFamily="34" charset="0"/>
                <a:cs typeface="Arial" pitchFamily="34" charset="0"/>
              </a:rPr>
              <a:t>Gümüşdamla</a:t>
            </a:r>
            <a:r>
              <a:rPr lang="tr-TR" sz="1400" dirty="0" smtClean="0">
                <a:latin typeface="Arial" pitchFamily="34" charset="0"/>
                <a:cs typeface="Arial" pitchFamily="34" charset="0"/>
              </a:rPr>
              <a:t> ve </a:t>
            </a:r>
            <a:r>
              <a:rPr lang="tr-TR" sz="1400" dirty="0" err="1" smtClean="0">
                <a:latin typeface="Arial" pitchFamily="34" charset="0"/>
                <a:cs typeface="Arial" pitchFamily="34" charset="0"/>
              </a:rPr>
              <a:t>Hüsemattin</a:t>
            </a:r>
            <a:r>
              <a:rPr lang="tr-TR" sz="1400" dirty="0" smtClean="0">
                <a:latin typeface="Arial" pitchFamily="34" charset="0"/>
                <a:cs typeface="Arial" pitchFamily="34" charset="0"/>
              </a:rPr>
              <a:t> mahallerinde evi yanan vatandaşlarımıza 3 kanepe, 4 halı, 4 yolluk, 4 battaniye, 4 yastık, 5 ayakkabı, 2 bayan kıyafeti,3 erkek kıyafeti, 2 çocuk kıyafeti,  gıda paketi, hijyen paketi ve mutfak eşyası seti yardımı ile </a:t>
            </a:r>
            <a:r>
              <a:rPr lang="tr-TR" sz="1400" dirty="0" err="1" smtClean="0">
                <a:latin typeface="Arial" pitchFamily="34" charset="0"/>
                <a:cs typeface="Arial" pitchFamily="34" charset="0"/>
              </a:rPr>
              <a:t>Günyaka</a:t>
            </a:r>
            <a:r>
              <a:rPr lang="tr-TR" sz="1400" dirty="0" smtClean="0">
                <a:latin typeface="Arial" pitchFamily="34" charset="0"/>
                <a:cs typeface="Arial" pitchFamily="34" charset="0"/>
              </a:rPr>
              <a:t> Mahallesinde Fen İşleri Müdürlüğümüzce çatı tadilatı yapılan vatandaşımızın evinin eksikleri tespit edilerek, 4 halı, 2 yolluk, 4 yastık, 2 yorgan, 5 ayakkabı, 1 gıda paketi, 1 hijyen paketi ve mutfak eşya seti yardımı yapılmıştır.</a:t>
            </a:r>
          </a:p>
          <a:p>
            <a:endParaRPr lang="tr-TR" sz="1400" dirty="0" smtClean="0">
              <a:latin typeface="Arial" pitchFamily="34" charset="0"/>
              <a:cs typeface="Arial" pitchFamily="34" charset="0"/>
            </a:endParaRPr>
          </a:p>
          <a:p>
            <a:endParaRPr lang="tr-TR"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71546"/>
            <a:ext cx="8229600" cy="5357850"/>
          </a:xfrm>
        </p:spPr>
        <p:txBody>
          <a:bodyPr>
            <a:noAutofit/>
          </a:bodyPr>
          <a:lstStyle/>
          <a:p>
            <a:r>
              <a:rPr lang="tr-TR" sz="1600" dirty="0" smtClean="0">
                <a:latin typeface="Arial" pitchFamily="34" charset="0"/>
                <a:cs typeface="Arial" pitchFamily="34" charset="0"/>
              </a:rPr>
              <a:t>Komşu ilçemiz Manavgat’ tan ve İlçemiz </a:t>
            </a:r>
            <a:r>
              <a:rPr lang="tr-TR" sz="1600" dirty="0" err="1" smtClean="0">
                <a:latin typeface="Arial" pitchFamily="34" charset="0"/>
                <a:cs typeface="Arial" pitchFamily="34" charset="0"/>
              </a:rPr>
              <a:t>Kepezbeleni</a:t>
            </a:r>
            <a:r>
              <a:rPr lang="tr-TR" sz="1600" dirty="0" smtClean="0">
                <a:latin typeface="Arial" pitchFamily="34" charset="0"/>
                <a:cs typeface="Arial" pitchFamily="34" charset="0"/>
              </a:rPr>
              <a:t> mahallesinden yangın dolayısıyla gelen çobanlarımıza ilk üç gün öğle ve akşam olmak üzere kumanya, sonraki günlerde 19 gıda paketi,19 hijyen paketi, 8 halı, 7 kilim, 6 yastık,7 battaniye, 4 termos, 6 ayakkabı, 6 kıyafet yardımı yapılmıştır. Bunun yanı sıra  Manavgat ilçemizdeki yangında evinde çeyizi yanan kardeşimize imkanlar dahilinde çeyizi için yardım yapılmıştır.</a:t>
            </a:r>
          </a:p>
          <a:p>
            <a:r>
              <a:rPr lang="tr-TR" sz="1600" dirty="0" err="1" smtClean="0">
                <a:latin typeface="Arial" pitchFamily="34" charset="0"/>
                <a:cs typeface="Arial" pitchFamily="34" charset="0"/>
              </a:rPr>
              <a:t>İhtiyac</a:t>
            </a:r>
            <a:r>
              <a:rPr lang="tr-TR" sz="1600" dirty="0" smtClean="0">
                <a:latin typeface="Arial" pitchFamily="34" charset="0"/>
                <a:cs typeface="Arial" pitchFamily="34" charset="0"/>
              </a:rPr>
              <a:t> sahibi 373 aileye gıda paketi, 54 aileye hijyen paketi, 60 ayakkabı, 12 çocuk kıyafeti, 15 bayan kıyafeti, 18 erkek kıyafeti, 13 halı, 10 kilim, 8 yolluk, 4 adet soba, 22 bebek bezi, 18 bebe bisküvi ve bebek maması, 6 küçük tüp, 201 aileye odun(10 çuval),58 çuval kömür yardımı yapılmıştır.</a:t>
            </a:r>
          </a:p>
          <a:p>
            <a:r>
              <a:rPr lang="tr-TR" sz="1600" dirty="0" smtClean="0">
                <a:latin typeface="Arial" pitchFamily="34" charset="0"/>
                <a:cs typeface="Arial" pitchFamily="34" charset="0"/>
              </a:rPr>
              <a:t>Karla mücadele esnasında 18 personele işçi ayakkabısı(bot) ve 40 adet kumanya dağıtımı ile Akseki-Seydişehir </a:t>
            </a:r>
            <a:r>
              <a:rPr lang="tr-TR" sz="1600" dirty="0" err="1" smtClean="0">
                <a:latin typeface="Arial" pitchFamily="34" charset="0"/>
                <a:cs typeface="Arial" pitchFamily="34" charset="0"/>
              </a:rPr>
              <a:t>Alacabel</a:t>
            </a:r>
            <a:r>
              <a:rPr lang="tr-TR" sz="1600" dirty="0" smtClean="0">
                <a:latin typeface="Arial" pitchFamily="34" charset="0"/>
                <a:cs typeface="Arial" pitchFamily="34" charset="0"/>
              </a:rPr>
              <a:t> Mevkiinde ulaşımın kapanması nedeniyle yolda mahsur kalan vatandaşlarımıza ikramda bulunulmuştur.</a:t>
            </a:r>
          </a:p>
          <a:p>
            <a:r>
              <a:rPr lang="tr-TR" sz="1600" dirty="0" smtClean="0">
                <a:latin typeface="Arial" pitchFamily="34" charset="0"/>
                <a:cs typeface="Arial" pitchFamily="34" charset="0"/>
              </a:rPr>
              <a:t>Akseki Devlet Hastanesinden sevki gerçekleşen hastalarımızdan talepte bulunan 4 vatandaşımıza araç tahsisi yapılarak Antalya merkez ve çevre ilçelerdeki hastanelere götürülmüştür.</a:t>
            </a:r>
          </a:p>
          <a:p>
            <a:r>
              <a:rPr lang="tr-TR" sz="1600" dirty="0" smtClean="0">
                <a:latin typeface="Arial" pitchFamily="34" charset="0"/>
                <a:cs typeface="Arial" pitchFamily="34" charset="0"/>
              </a:rPr>
              <a:t>	Müdürlüğümüzce 51 Mahalle muhtarı ile istişare edilerek, vatandaşlarımız ve üniversiteli öğrencilerimizin ev ziyaretleri ‘Her Zaman Yanınızdayız’ projesi kapsamında periyodik olarak devam etmekte olup; çalışmalarımıza ilk gün ki aşk ve heyecanla devam etmekteyiz.</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052736"/>
            <a:ext cx="8229600" cy="1143000"/>
          </a:xfrm>
        </p:spPr>
        <p:txBody>
          <a:bodyPr>
            <a:noAutofit/>
          </a:bodyPr>
          <a:lstStyle/>
          <a:p>
            <a:r>
              <a:rPr lang="tr-TR" sz="2000" dirty="0" smtClean="0">
                <a:latin typeface="Spartan Black" pitchFamily="2" charset="-94"/>
              </a:rPr>
              <a:t/>
            </a:r>
            <a:br>
              <a:rPr lang="tr-TR" sz="2000" dirty="0" smtClean="0">
                <a:latin typeface="Spartan Black" pitchFamily="2" charset="-94"/>
              </a:rPr>
            </a:br>
            <a:r>
              <a:rPr lang="tr-TR" sz="2000" dirty="0" smtClean="0">
                <a:latin typeface="Spartan Black" pitchFamily="2" charset="-94"/>
              </a:rPr>
              <a:t/>
            </a:r>
            <a:br>
              <a:rPr lang="tr-TR" sz="2000" dirty="0" smtClean="0">
                <a:latin typeface="Spartan Black" pitchFamily="2" charset="-94"/>
              </a:rPr>
            </a:br>
            <a:r>
              <a:rPr lang="tr-TR" sz="2000" dirty="0">
                <a:latin typeface="Spartan Black" pitchFamily="2" charset="-94"/>
              </a:rPr>
              <a:t/>
            </a:r>
            <a:br>
              <a:rPr lang="tr-TR" sz="2000" dirty="0">
                <a:latin typeface="Spartan Black" pitchFamily="2" charset="-94"/>
              </a:rPr>
            </a:br>
            <a:r>
              <a:rPr lang="tr-TR" sz="2000" dirty="0" smtClean="0">
                <a:latin typeface="Spartan Black" pitchFamily="2" charset="-94"/>
              </a:rPr>
              <a:t>EK </a:t>
            </a:r>
            <a:r>
              <a:rPr lang="tr-TR" sz="2000" dirty="0">
                <a:latin typeface="Spartan Black" pitchFamily="2" charset="-94"/>
              </a:rPr>
              <a:t>– 4 </a:t>
            </a:r>
            <a:r>
              <a:rPr lang="tr-TR" sz="2000" b="1" dirty="0" smtClean="0">
                <a:latin typeface="Spartan Black" pitchFamily="2" charset="-94"/>
              </a:rPr>
              <a:t>MALİ HİZMETLER BİRİM YÖNETİCİSİNİN BEYANI </a:t>
            </a:r>
            <a:br>
              <a:rPr lang="tr-TR" sz="2000" b="1" dirty="0" smtClean="0">
                <a:latin typeface="Spartan Black" pitchFamily="2" charset="-94"/>
              </a:rPr>
            </a:br>
            <a:r>
              <a:rPr lang="tr-TR" sz="2000" dirty="0">
                <a:latin typeface="Spartan Black" pitchFamily="2" charset="-94"/>
              </a:rPr>
              <a:t> </a:t>
            </a:r>
            <a:br>
              <a:rPr lang="tr-TR" sz="2000" dirty="0">
                <a:latin typeface="Spartan Black" pitchFamily="2" charset="-94"/>
              </a:rPr>
            </a:br>
            <a:endParaRPr lang="tr-TR" sz="2000" dirty="0">
              <a:latin typeface="Spartan Black" pitchFamily="2" charset="-94"/>
            </a:endParaRPr>
          </a:p>
        </p:txBody>
      </p:sp>
      <p:sp>
        <p:nvSpPr>
          <p:cNvPr id="3" name="2 İçerik Yer Tutucusu"/>
          <p:cNvSpPr>
            <a:spLocks noGrp="1"/>
          </p:cNvSpPr>
          <p:nvPr>
            <p:ph idx="1"/>
          </p:nvPr>
        </p:nvSpPr>
        <p:spPr>
          <a:xfrm>
            <a:off x="642910" y="1714488"/>
            <a:ext cx="8229600" cy="4525963"/>
          </a:xfrm>
        </p:spPr>
        <p:txBody>
          <a:bodyPr>
            <a:normAutofit fontScale="62500" lnSpcReduction="20000"/>
          </a:bodyPr>
          <a:lstStyle/>
          <a:p>
            <a:pPr>
              <a:buNone/>
            </a:pPr>
            <a:r>
              <a:rPr lang="tr-TR" dirty="0" smtClean="0">
                <a:latin typeface="Arial" pitchFamily="34" charset="0"/>
                <a:cs typeface="Arial" pitchFamily="34" charset="0"/>
              </a:rPr>
              <a:t> </a:t>
            </a:r>
          </a:p>
          <a:p>
            <a:pPr>
              <a:buNone/>
            </a:pPr>
            <a:r>
              <a:rPr lang="tr-TR" dirty="0" smtClean="0">
                <a:latin typeface="Arial" pitchFamily="34" charset="0"/>
                <a:cs typeface="Arial" pitchFamily="34" charset="0"/>
              </a:rPr>
              <a:t>                            MALİ HİZMETLER BİRİM YÖNETİCİSİNİN BEYANI</a:t>
            </a:r>
          </a:p>
          <a:p>
            <a:pPr>
              <a:buNone/>
            </a:pPr>
            <a:r>
              <a:rPr lang="tr-TR" dirty="0" smtClean="0">
                <a:latin typeface="Arial" pitchFamily="34" charset="0"/>
                <a:cs typeface="Arial" pitchFamily="34" charset="0"/>
              </a:rPr>
              <a:t> </a:t>
            </a:r>
          </a:p>
          <a:p>
            <a:pPr>
              <a:buNone/>
            </a:pPr>
            <a:r>
              <a:rPr lang="tr-TR" dirty="0" smtClean="0">
                <a:latin typeface="Arial" pitchFamily="34" charset="0"/>
                <a:cs typeface="Arial" pitchFamily="34" charset="0"/>
              </a:rPr>
              <a:t> </a:t>
            </a:r>
          </a:p>
          <a:p>
            <a:pPr>
              <a:buNone/>
            </a:pPr>
            <a:r>
              <a:rPr lang="tr-TR" dirty="0" smtClean="0">
                <a:latin typeface="Arial" pitchFamily="34" charset="0"/>
                <a:cs typeface="Arial" pitchFamily="34" charset="0"/>
              </a:rPr>
              <a:t>             Mali hizmetler birim yöneticisi olarak, yetkim dahilinde;</a:t>
            </a:r>
          </a:p>
          <a:p>
            <a:pPr>
              <a:buNone/>
            </a:pPr>
            <a:r>
              <a:rPr lang="tr-TR" dirty="0" smtClean="0">
                <a:latin typeface="Arial" pitchFamily="34" charset="0"/>
                <a:cs typeface="Arial" pitchFamily="34" charset="0"/>
              </a:rPr>
              <a:t>     Bu idarede faaliyetlerin mali yönetim ve kontrol  mevzuatı ile diğer mevzuata uygun olarak yürütüldüğünü, Kamu kaynaklarının etkili ,ekonomik ve verimli bir şekilde kullanılmasını temin etmek üzere iç kontrol süreçlerinin işletildiğini izlendiğini ve gerekli tedbirlerin alınması için düşünce ve önerilerimin zamanında üst yöneticiye raporlandığını beyan ederim.</a:t>
            </a:r>
          </a:p>
          <a:p>
            <a:pPr>
              <a:buNone/>
            </a:pPr>
            <a:r>
              <a:rPr lang="tr-TR" dirty="0" smtClean="0">
                <a:latin typeface="Arial" pitchFamily="34" charset="0"/>
                <a:cs typeface="Arial" pitchFamily="34" charset="0"/>
              </a:rPr>
              <a:t> </a:t>
            </a:r>
          </a:p>
          <a:p>
            <a:pPr>
              <a:buNone/>
            </a:pPr>
            <a:r>
              <a:rPr lang="tr-TR" dirty="0" smtClean="0">
                <a:latin typeface="Arial" pitchFamily="34" charset="0"/>
                <a:cs typeface="Arial" pitchFamily="34" charset="0"/>
              </a:rPr>
              <a:t>            İdaremizin; 2021 yılı Faaliyet Raporunun “ III/A – Mali Bilgiler” bölümünde yer alan bilgilerin güvenilir, tam ve doğru olduğunu teyit ederim. 20/03/2021</a:t>
            </a:r>
          </a:p>
          <a:p>
            <a:pPr>
              <a:buNone/>
            </a:pPr>
            <a:r>
              <a:rPr lang="tr-TR" dirty="0" smtClean="0">
                <a:latin typeface="Arial" pitchFamily="34" charset="0"/>
                <a:cs typeface="Arial" pitchFamily="34" charset="0"/>
              </a:rPr>
              <a:t> </a:t>
            </a:r>
          </a:p>
          <a:p>
            <a:pPr>
              <a:buNone/>
            </a:pPr>
            <a:r>
              <a:rPr lang="tr-TR" dirty="0" smtClean="0">
                <a:latin typeface="Arial" pitchFamily="34" charset="0"/>
                <a:cs typeface="Arial" pitchFamily="34" charset="0"/>
              </a:rPr>
              <a:t> </a:t>
            </a:r>
          </a:p>
          <a:p>
            <a:pPr>
              <a:buNone/>
            </a:pPr>
            <a:r>
              <a:rPr lang="tr-TR" dirty="0" smtClean="0">
                <a:latin typeface="Arial" pitchFamily="34" charset="0"/>
                <a:cs typeface="Arial" pitchFamily="34" charset="0"/>
              </a:rPr>
              <a:t> </a:t>
            </a:r>
          </a:p>
          <a:p>
            <a:pPr>
              <a:buNone/>
            </a:pPr>
            <a:r>
              <a:rPr lang="tr-TR" dirty="0" smtClean="0">
                <a:latin typeface="Arial" pitchFamily="34" charset="0"/>
                <a:cs typeface="Arial" pitchFamily="34" charset="0"/>
              </a:rPr>
              <a:t> </a:t>
            </a:r>
          </a:p>
          <a:p>
            <a:pPr>
              <a:buNone/>
            </a:pPr>
            <a:r>
              <a:rPr lang="tr-TR" dirty="0" smtClean="0">
                <a:latin typeface="Arial" pitchFamily="34" charset="0"/>
                <a:cs typeface="Arial" pitchFamily="34" charset="0"/>
              </a:rPr>
              <a:t>                                                                                                       Fatma SARI</a:t>
            </a:r>
          </a:p>
          <a:p>
            <a:pPr>
              <a:buNone/>
            </a:pPr>
            <a:r>
              <a:rPr lang="tr-TR" dirty="0" smtClean="0">
                <a:latin typeface="Arial" pitchFamily="34" charset="0"/>
                <a:cs typeface="Arial" pitchFamily="34" charset="0"/>
              </a:rPr>
              <a:t> 							  Mali Hizmetler Müdürü</a:t>
            </a:r>
          </a:p>
          <a:p>
            <a:pPr>
              <a:buNone/>
            </a:pPr>
            <a:endParaRPr lang="tr-T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88640"/>
            <a:ext cx="8229600" cy="1143000"/>
          </a:xfrm>
        </p:spPr>
        <p:txBody>
          <a:bodyPr/>
          <a:lstStyle/>
          <a:p>
            <a:pPr algn="ctr"/>
            <a:r>
              <a:rPr lang="tr-TR" b="1" dirty="0" smtClean="0">
                <a:latin typeface="Spartan Black" pitchFamily="2" charset="-94"/>
              </a:rPr>
              <a:t>SUNULAN HİZMETLER</a:t>
            </a:r>
            <a:endParaRPr lang="tr-TR" b="1" dirty="0">
              <a:latin typeface="Spartan Black" pitchFamily="2" charset="-94"/>
            </a:endParaRPr>
          </a:p>
        </p:txBody>
      </p:sp>
      <p:sp>
        <p:nvSpPr>
          <p:cNvPr id="3" name="2 İçerik Yer Tutucusu"/>
          <p:cNvSpPr>
            <a:spLocks noGrp="1"/>
          </p:cNvSpPr>
          <p:nvPr>
            <p:ph idx="1"/>
          </p:nvPr>
        </p:nvSpPr>
        <p:spPr>
          <a:xfrm>
            <a:off x="467544" y="1412776"/>
            <a:ext cx="8229600" cy="5072098"/>
          </a:xfrm>
        </p:spPr>
        <p:txBody>
          <a:bodyPr>
            <a:normAutofit fontScale="32500" lnSpcReduction="20000"/>
          </a:bodyPr>
          <a:lstStyle/>
          <a:p>
            <a:r>
              <a:rPr lang="tr-TR" sz="3500" dirty="0" smtClean="0">
                <a:latin typeface="Arial" pitchFamily="34" charset="0"/>
                <a:cs typeface="Arial" pitchFamily="34" charset="0"/>
              </a:rPr>
              <a:t>İlçe halkımızın refah seviyesinin yükseltilmesi amacı ile imar , çevre ve çevre sağlığı temizlik ve katı atık zabıta , ağaçlandırma, park ve yeşil alanlar, konut , kültür ve sanat turizm ve tanıtım, sosyal hizmet ve yardım , nikah , ekonomi ve ticaretin geliştirilmesi hizmetleri sunulmaktadır. </a:t>
            </a:r>
          </a:p>
          <a:p>
            <a:pPr lvl="0"/>
            <a:r>
              <a:rPr lang="tr-TR" sz="3500" dirty="0" smtClean="0">
                <a:latin typeface="Arial" pitchFamily="34" charset="0"/>
                <a:cs typeface="Arial" pitchFamily="34" charset="0"/>
              </a:rPr>
              <a:t>MALİ HİZMETLER MÜDÜRLÜĞÜ </a:t>
            </a:r>
          </a:p>
          <a:p>
            <a:r>
              <a:rPr lang="tr-TR" sz="3500" dirty="0" smtClean="0">
                <a:latin typeface="Arial" pitchFamily="34" charset="0"/>
                <a:cs typeface="Arial" pitchFamily="34" charset="0"/>
              </a:rPr>
              <a:t>            Mali hizmetler bünyesinde 1 adet mali hizmet müdürü, 1 adet muhasebe yetkilisi , 3 adet tahsildar, 2 adet memur ve 1 adet işçi olmak üzere, toplam 8 çalışan mevcuttur. </a:t>
            </a:r>
          </a:p>
          <a:p>
            <a:endParaRPr lang="tr-TR" sz="3700" dirty="0" smtClean="0">
              <a:latin typeface="Arial" pitchFamily="34" charset="0"/>
              <a:cs typeface="Arial" pitchFamily="34" charset="0"/>
            </a:endParaRPr>
          </a:p>
          <a:p>
            <a:r>
              <a:rPr lang="tr-TR" sz="3700" dirty="0" smtClean="0">
                <a:latin typeface="Arial" pitchFamily="34" charset="0"/>
                <a:cs typeface="Arial" pitchFamily="34" charset="0"/>
              </a:rPr>
              <a:t>VERGİ GELİRLERİ 			:1.930.393.95</a:t>
            </a:r>
          </a:p>
          <a:p>
            <a:r>
              <a:rPr lang="tr-TR" sz="3700" dirty="0" smtClean="0">
                <a:latin typeface="Arial" pitchFamily="34" charset="0"/>
                <a:cs typeface="Arial" pitchFamily="34" charset="0"/>
              </a:rPr>
              <a:t>TEŞEBBÜS VE MÜLKİYET GELİRLERİ 	:3.216.125.28</a:t>
            </a:r>
          </a:p>
          <a:p>
            <a:r>
              <a:rPr lang="tr-TR" sz="3700" dirty="0" smtClean="0">
                <a:latin typeface="Arial" pitchFamily="34" charset="0"/>
                <a:cs typeface="Arial" pitchFamily="34" charset="0"/>
              </a:rPr>
              <a:t>ALINAN BAĞIŞ VE YARDIMLAR 		:9.858.232.38</a:t>
            </a:r>
          </a:p>
          <a:p>
            <a:r>
              <a:rPr lang="tr-TR" sz="3700" dirty="0" smtClean="0">
                <a:latin typeface="Arial" pitchFamily="34" charset="0"/>
                <a:cs typeface="Arial" pitchFamily="34" charset="0"/>
              </a:rPr>
              <a:t>SERMAYE GELİRLERİ		:1,008.911.30</a:t>
            </a:r>
          </a:p>
          <a:p>
            <a:r>
              <a:rPr lang="tr-TR" sz="3700" dirty="0" smtClean="0">
                <a:latin typeface="Arial" pitchFamily="34" charset="0"/>
                <a:cs typeface="Arial" pitchFamily="34" charset="0"/>
              </a:rPr>
              <a:t>Diğer Gelirler 			:14.010.234.92</a:t>
            </a:r>
          </a:p>
          <a:p>
            <a:r>
              <a:rPr lang="tr-TR" sz="3700" dirty="0" smtClean="0">
                <a:latin typeface="Arial" pitchFamily="34" charset="0"/>
                <a:cs typeface="Arial" pitchFamily="34" charset="0"/>
              </a:rPr>
              <a:t>GENEL TOPLAM 			:30.023.897.83</a:t>
            </a:r>
          </a:p>
          <a:p>
            <a:endParaRPr lang="tr-TR" sz="3700" dirty="0" smtClean="0">
              <a:latin typeface="Arial" pitchFamily="34" charset="0"/>
              <a:cs typeface="Arial" pitchFamily="34" charset="0"/>
            </a:endParaRPr>
          </a:p>
          <a:p>
            <a:r>
              <a:rPr lang="tr-TR" sz="3700" dirty="0" smtClean="0">
                <a:latin typeface="Arial" pitchFamily="34" charset="0"/>
                <a:cs typeface="Arial" pitchFamily="34" charset="0"/>
              </a:rPr>
              <a:t>Personel Giderleri 			:9.713.928.98</a:t>
            </a:r>
          </a:p>
          <a:p>
            <a:r>
              <a:rPr lang="tr-TR" sz="3700" dirty="0" smtClean="0">
                <a:latin typeface="Arial" pitchFamily="34" charset="0"/>
                <a:cs typeface="Arial" pitchFamily="34" charset="0"/>
              </a:rPr>
              <a:t>Sosyal güvenlik Kurumlarına devreden 	:1.518.007.64</a:t>
            </a:r>
          </a:p>
          <a:p>
            <a:r>
              <a:rPr lang="tr-TR" sz="3700" dirty="0" smtClean="0">
                <a:latin typeface="Arial" pitchFamily="34" charset="0"/>
                <a:cs typeface="Arial" pitchFamily="34" charset="0"/>
              </a:rPr>
              <a:t>Mal ve Hizmet alım giderleri 		:17.675.807.41</a:t>
            </a:r>
          </a:p>
          <a:p>
            <a:r>
              <a:rPr lang="tr-TR" sz="3700" dirty="0" smtClean="0">
                <a:latin typeface="Arial" pitchFamily="34" charset="0"/>
                <a:cs typeface="Arial" pitchFamily="34" charset="0"/>
              </a:rPr>
              <a:t>Cari Transferler                                             	:228.724.89</a:t>
            </a:r>
          </a:p>
          <a:p>
            <a:r>
              <a:rPr lang="tr-TR" sz="3700" dirty="0" smtClean="0">
                <a:latin typeface="Arial" pitchFamily="34" charset="0"/>
                <a:cs typeface="Arial" pitchFamily="34" charset="0"/>
              </a:rPr>
              <a:t>Sermaye Giderleri 			:1,504.814.24</a:t>
            </a:r>
            <a:br>
              <a:rPr lang="tr-TR" sz="3700" dirty="0" smtClean="0">
                <a:latin typeface="Arial" pitchFamily="34" charset="0"/>
                <a:cs typeface="Arial" pitchFamily="34" charset="0"/>
              </a:rPr>
            </a:br>
            <a:r>
              <a:rPr lang="tr-TR" sz="3700" dirty="0" smtClean="0">
                <a:latin typeface="Arial" pitchFamily="34" charset="0"/>
                <a:cs typeface="Arial" pitchFamily="34" charset="0"/>
              </a:rPr>
              <a:t>Sermaye Transferleri 			:1,070.500.00</a:t>
            </a:r>
          </a:p>
          <a:p>
            <a:r>
              <a:rPr lang="tr-TR" sz="3700" dirty="0" smtClean="0">
                <a:latin typeface="Arial" pitchFamily="34" charset="0"/>
                <a:cs typeface="Arial" pitchFamily="34" charset="0"/>
              </a:rPr>
              <a:t>GENEL TOPLAM 			:31.777.783.16</a:t>
            </a:r>
          </a:p>
          <a:p>
            <a:endParaRPr lang="tr-TR" sz="3500" dirty="0" smtClean="0">
              <a:latin typeface="Arial" pitchFamily="34" charset="0"/>
              <a:cs typeface="Arial" pitchFamily="34" charset="0"/>
            </a:endParaRPr>
          </a:p>
          <a:p>
            <a:r>
              <a:rPr lang="tr-TR" sz="3500" dirty="0" smtClean="0">
                <a:latin typeface="Arial" pitchFamily="34" charset="0"/>
                <a:cs typeface="Arial" pitchFamily="34" charset="0"/>
              </a:rPr>
              <a:t>Toplam Banka Mevcutları </a:t>
            </a:r>
          </a:p>
          <a:p>
            <a:endParaRPr lang="tr-TR" sz="3500" dirty="0" smtClean="0">
              <a:latin typeface="Arial" pitchFamily="34" charset="0"/>
              <a:cs typeface="Arial" pitchFamily="34" charset="0"/>
            </a:endParaRPr>
          </a:p>
          <a:p>
            <a:r>
              <a:rPr lang="tr-TR" sz="3500" dirty="0" smtClean="0">
                <a:latin typeface="Arial" pitchFamily="34" charset="0"/>
                <a:cs typeface="Arial" pitchFamily="34" charset="0"/>
              </a:rPr>
              <a:t>2021 yılı banka hesabından 1,767,286,67-TL 2022 yılına devretmiştir. 2021 yılından 2022 yılına kurumumuzun  sosyal güvenlik kurumu prim borçları ve İller Bankasından çekilen Kredi borçları , vergi borçları ve şahıs borçları olmak üzere, toplam  6,699,820,11- TL </a:t>
            </a:r>
            <a:r>
              <a:rPr lang="tr-TR" sz="3500" dirty="0" err="1" smtClean="0">
                <a:latin typeface="Arial" pitchFamily="34" charset="0"/>
                <a:cs typeface="Arial" pitchFamily="34" charset="0"/>
              </a:rPr>
              <a:t>dir</a:t>
            </a:r>
            <a:r>
              <a:rPr lang="tr-TR" sz="3500" dirty="0" smtClean="0">
                <a:latin typeface="Arial" pitchFamily="34" charset="0"/>
                <a:cs typeface="Arial" pitchFamily="34" charset="0"/>
              </a:rPr>
              <a:t>.</a:t>
            </a:r>
          </a:p>
          <a:p>
            <a:endParaRPr lang="tr-TR"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5768997"/>
          </a:xfrm>
        </p:spPr>
        <p:txBody>
          <a:bodyPr>
            <a:normAutofit fontScale="85000" lnSpcReduction="20000"/>
          </a:bodyPr>
          <a:lstStyle/>
          <a:p>
            <a:r>
              <a:rPr lang="tr-TR" dirty="0" smtClean="0">
                <a:latin typeface="Arial" pitchFamily="34" charset="0"/>
                <a:cs typeface="Arial" pitchFamily="34" charset="0"/>
              </a:rPr>
              <a:t>2- AMAÇLAR VE HEDEFLER</a:t>
            </a:r>
          </a:p>
          <a:p>
            <a:endParaRPr lang="tr-TR" dirty="0" smtClean="0">
              <a:latin typeface="Arial" pitchFamily="34" charset="0"/>
              <a:cs typeface="Arial" pitchFamily="34" charset="0"/>
            </a:endParaRPr>
          </a:p>
          <a:p>
            <a:pPr lvl="0"/>
            <a:r>
              <a:rPr lang="tr-TR" dirty="0" smtClean="0">
                <a:latin typeface="Arial" pitchFamily="34" charset="0"/>
                <a:cs typeface="Arial" pitchFamily="34" charset="0"/>
              </a:rPr>
              <a:t>İDARENİN AMAÇ VE HEDEFLERİ</a:t>
            </a:r>
          </a:p>
          <a:p>
            <a:pPr lvl="0"/>
            <a:endParaRPr lang="tr-TR" dirty="0" smtClean="0">
              <a:latin typeface="Arial" pitchFamily="34" charset="0"/>
              <a:cs typeface="Arial" pitchFamily="34" charset="0"/>
            </a:endParaRPr>
          </a:p>
          <a:p>
            <a:r>
              <a:rPr lang="tr-TR" dirty="0" smtClean="0">
                <a:latin typeface="Arial" pitchFamily="34" charset="0"/>
                <a:cs typeface="Arial" pitchFamily="34" charset="0"/>
              </a:rPr>
              <a:t>İlçede yaşayan insanların hayat standartlarını yükseltmek, gelecek nesillere daha yaşanabilir bir Akseki bırakabilmektir. Bu doğrultuda çevre kirliliğinin önüne geçilmiş , planlı gelişen bir Akseki oluşturarak geleceğin cazibe merkezi olacak ilçeyi imar etmektir.</a:t>
            </a:r>
          </a:p>
          <a:p>
            <a:endParaRPr lang="tr-TR" dirty="0" smtClean="0">
              <a:latin typeface="Arial" pitchFamily="34" charset="0"/>
              <a:cs typeface="Arial" pitchFamily="34" charset="0"/>
            </a:endParaRPr>
          </a:p>
          <a:p>
            <a:pPr lvl="0"/>
            <a:r>
              <a:rPr lang="tr-TR" dirty="0" smtClean="0">
                <a:latin typeface="Arial" pitchFamily="34" charset="0"/>
                <a:cs typeface="Arial" pitchFamily="34" charset="0"/>
              </a:rPr>
              <a:t>TEMEL POLİTAKALAR VE ÖNCELİKLER</a:t>
            </a:r>
          </a:p>
          <a:p>
            <a:pPr>
              <a:buNone/>
            </a:pPr>
            <a:r>
              <a:rPr lang="tr-TR" dirty="0" smtClean="0">
                <a:latin typeface="Arial" pitchFamily="34" charset="0"/>
                <a:cs typeface="Arial" pitchFamily="34" charset="0"/>
              </a:rPr>
              <a:t>           </a:t>
            </a:r>
          </a:p>
          <a:p>
            <a:r>
              <a:rPr lang="tr-TR" dirty="0" smtClean="0">
                <a:latin typeface="Arial" pitchFamily="34" charset="0"/>
                <a:cs typeface="Arial" pitchFamily="34" charset="0"/>
              </a:rPr>
              <a:t>5393 Sayılı belediye hizmet kanunu doğrultusunda insan </a:t>
            </a:r>
            <a:r>
              <a:rPr lang="tr-TR" dirty="0" err="1" smtClean="0">
                <a:latin typeface="Arial" pitchFamily="34" charset="0"/>
                <a:cs typeface="Arial" pitchFamily="34" charset="0"/>
              </a:rPr>
              <a:t>orjinli</a:t>
            </a:r>
            <a:r>
              <a:rPr lang="tr-TR" dirty="0" smtClean="0">
                <a:latin typeface="Arial" pitchFamily="34" charset="0"/>
                <a:cs typeface="Arial" pitchFamily="34" charset="0"/>
              </a:rPr>
              <a:t> bir hizmet politika sürdüren belediyemiz ürettiği ve planladığı tüm proje ve hizmetlerde önceliği ilçe halkının hayat standartlarının yükseltilmesine vermektedir. Bu doğrultuda çalışmaların sürdüren kurumumuz ilçe halkı ile iç , içe halkın yönetime katılarak, alınan kararlarda söz sahibi olmasını benimsemiş ve hayata geçirmiştir. </a:t>
            </a:r>
          </a:p>
          <a:p>
            <a:endParaRPr lang="tr-T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6096170"/>
          </a:xfrm>
        </p:spPr>
        <p:txBody>
          <a:bodyPr>
            <a:normAutofit fontScale="70000" lnSpcReduction="20000"/>
          </a:bodyPr>
          <a:lstStyle/>
          <a:p>
            <a:endParaRPr lang="tr-TR" dirty="0" smtClean="0">
              <a:latin typeface="Arial" pitchFamily="34" charset="0"/>
              <a:cs typeface="Arial" pitchFamily="34" charset="0"/>
            </a:endParaRPr>
          </a:p>
          <a:p>
            <a:endParaRPr lang="tr-TR" dirty="0" smtClean="0">
              <a:latin typeface="Arial" pitchFamily="34" charset="0"/>
              <a:cs typeface="Arial" pitchFamily="34" charset="0"/>
            </a:endParaRPr>
          </a:p>
          <a:p>
            <a:r>
              <a:rPr lang="tr-TR" dirty="0" smtClean="0">
                <a:latin typeface="Arial" pitchFamily="34" charset="0"/>
                <a:cs typeface="Arial" pitchFamily="34" charset="0"/>
              </a:rPr>
              <a:t>3- </a:t>
            </a:r>
            <a:r>
              <a:rPr lang="tr-TR" sz="2300" dirty="0" smtClean="0">
                <a:latin typeface="Arial" pitchFamily="34" charset="0"/>
                <a:cs typeface="Arial" pitchFamily="34" charset="0"/>
              </a:rPr>
              <a:t>KURUMSAL KABİLİYET VE KAPASİTENEN DEĞERLENDİRİLMESİ </a:t>
            </a:r>
          </a:p>
          <a:p>
            <a:pPr>
              <a:buNone/>
            </a:pPr>
            <a:endParaRPr lang="tr-TR" dirty="0" smtClean="0">
              <a:latin typeface="Arial" pitchFamily="34" charset="0"/>
              <a:cs typeface="Arial" pitchFamily="34" charset="0"/>
            </a:endParaRPr>
          </a:p>
          <a:p>
            <a:pPr lvl="0"/>
            <a:r>
              <a:rPr lang="tr-TR" dirty="0" smtClean="0">
                <a:latin typeface="Arial" pitchFamily="34" charset="0"/>
                <a:cs typeface="Arial" pitchFamily="34" charset="0"/>
              </a:rPr>
              <a:t>ÜSTÜNLÜKLER </a:t>
            </a:r>
          </a:p>
          <a:p>
            <a:r>
              <a:rPr lang="tr-TR" dirty="0" smtClean="0">
                <a:latin typeface="Arial" pitchFamily="34" charset="0"/>
                <a:cs typeface="Arial" pitchFamily="34" charset="0"/>
              </a:rPr>
              <a:t>Yazı İşleri Müdürlüğü, İmar ve Şehircilik Müdürlüğü, Fen işleri Müdürlüğü, Plan Proje Müdürlüğü , Sosyal Yardım İşerli Müdürlüğü ve Zabıta hizmetleri işleri görevli personel tarafından eksiksiz yürütülmektedir.</a:t>
            </a:r>
          </a:p>
          <a:p>
            <a:pPr>
              <a:buNone/>
            </a:pPr>
            <a:endParaRPr lang="tr-TR" dirty="0" smtClean="0">
              <a:latin typeface="Arial" pitchFamily="34" charset="0"/>
              <a:cs typeface="Arial" pitchFamily="34" charset="0"/>
            </a:endParaRPr>
          </a:p>
          <a:p>
            <a:pPr lvl="0"/>
            <a:r>
              <a:rPr lang="tr-TR" dirty="0" smtClean="0">
                <a:latin typeface="Arial" pitchFamily="34" charset="0"/>
                <a:cs typeface="Arial" pitchFamily="34" charset="0"/>
              </a:rPr>
              <a:t>ZAYIFLIKLAR</a:t>
            </a:r>
          </a:p>
          <a:p>
            <a:r>
              <a:rPr lang="tr-TR" dirty="0" smtClean="0">
                <a:latin typeface="Arial" pitchFamily="34" charset="0"/>
                <a:cs typeface="Arial" pitchFamily="34" charset="0"/>
              </a:rPr>
              <a:t>Maddi yetersizliklerden dolayı gerekli yatırımlar yapılamamaktadır.</a:t>
            </a:r>
          </a:p>
          <a:p>
            <a:r>
              <a:rPr lang="tr-TR" dirty="0" smtClean="0">
                <a:latin typeface="Arial" pitchFamily="34" charset="0"/>
                <a:cs typeface="Arial" pitchFamily="34" charset="0"/>
              </a:rPr>
              <a:t>Makine ve araçlarımız ekonomik ömürlerini doldurduğundan dolayı üstün performans alınamamaktadır. Sık, sık arıza yaparak ekonomik yük getirmektedir.</a:t>
            </a:r>
          </a:p>
          <a:p>
            <a:r>
              <a:rPr lang="tr-TR" dirty="0" smtClean="0">
                <a:latin typeface="Arial" pitchFamily="34" charset="0"/>
                <a:cs typeface="Arial" pitchFamily="34" charset="0"/>
              </a:rPr>
              <a:t>6360 Sayılı Yasa Gereği Köyler ve Beldeler Mahalleye Dönüştüğünden Buradan gelen borçların Ödemeleri yapılmaktadır. Ödemelerin Büyük bir çoğunluğu ödenmiş olmaktadır.</a:t>
            </a:r>
            <a:br>
              <a:rPr lang="tr-TR" dirty="0" smtClean="0">
                <a:latin typeface="Arial" pitchFamily="34" charset="0"/>
                <a:cs typeface="Arial" pitchFamily="34" charset="0"/>
              </a:rPr>
            </a:br>
            <a:endParaRPr lang="tr-TR" dirty="0" smtClean="0">
              <a:latin typeface="Arial" pitchFamily="34" charset="0"/>
              <a:cs typeface="Arial" pitchFamily="34" charset="0"/>
            </a:endParaRPr>
          </a:p>
          <a:p>
            <a:pPr lvl="0"/>
            <a:r>
              <a:rPr lang="tr-TR" dirty="0" smtClean="0">
                <a:latin typeface="Arial" pitchFamily="34" charset="0"/>
                <a:cs typeface="Arial" pitchFamily="34" charset="0"/>
              </a:rPr>
              <a:t>DEĞERLENDİRME</a:t>
            </a:r>
          </a:p>
          <a:p>
            <a:r>
              <a:rPr lang="tr-TR" dirty="0" smtClean="0">
                <a:latin typeface="Arial" pitchFamily="34" charset="0"/>
                <a:cs typeface="Arial" pitchFamily="34" charset="0"/>
              </a:rPr>
              <a:t>Kurumumuz üstünlüklerinin kazandırdığı tüm yeteneklerle zayıf noktalarını kapatarak Akseki halkına en iyi hizmeti sunmak için çalışmalara devam etmektedir.</a:t>
            </a:r>
            <a:endParaRPr lang="tr-T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0"/>
            <a:ext cx="8703057" cy="6525344"/>
          </a:xfrm>
        </p:spPr>
        <p:txBody>
          <a:bodyPr>
            <a:normAutofit/>
          </a:bodyPr>
          <a:lstStyle/>
          <a:p>
            <a:pPr marL="342900" indent="-342900">
              <a:buFont typeface="Wingdings" pitchFamily="2" charset="2"/>
              <a:buChar char="q"/>
            </a:pPr>
            <a:endParaRPr lang="tr-TR" sz="1600" dirty="0" smtClean="0">
              <a:latin typeface="Arial" pitchFamily="34" charset="0"/>
              <a:cs typeface="Arial" pitchFamily="34" charset="0"/>
            </a:endParaRPr>
          </a:p>
          <a:p>
            <a:pPr marL="342900" indent="-342900">
              <a:buFont typeface="Wingdings" pitchFamily="2" charset="2"/>
              <a:buChar char="q"/>
            </a:pPr>
            <a:endParaRPr lang="tr-TR" sz="1600" dirty="0" smtClean="0">
              <a:latin typeface="Arial" pitchFamily="34" charset="0"/>
              <a:cs typeface="Arial" pitchFamily="34" charset="0"/>
            </a:endParaRPr>
          </a:p>
          <a:p>
            <a:pPr marL="342900" indent="-342900">
              <a:buFont typeface="Wingdings" pitchFamily="2" charset="2"/>
              <a:buChar char="q"/>
            </a:pPr>
            <a:endParaRPr lang="tr-TR" sz="1600" dirty="0" smtClean="0">
              <a:latin typeface="Arial" pitchFamily="34" charset="0"/>
              <a:cs typeface="Arial" pitchFamily="34" charset="0"/>
            </a:endParaRPr>
          </a:p>
          <a:p>
            <a:pPr marL="342900" indent="-342900">
              <a:buFont typeface="Wingdings" pitchFamily="2" charset="2"/>
              <a:buChar char="q"/>
            </a:pPr>
            <a:endParaRPr lang="tr-TR" sz="1600" dirty="0" smtClean="0">
              <a:latin typeface="Arial" pitchFamily="34" charset="0"/>
              <a:cs typeface="Arial" pitchFamily="34" charset="0"/>
            </a:endParaRPr>
          </a:p>
          <a:p>
            <a:pPr marL="342900" indent="-342900">
              <a:buFont typeface="Wingdings" pitchFamily="2" charset="2"/>
              <a:buChar char="q"/>
            </a:pPr>
            <a:endParaRPr lang="tr-TR" sz="1600" dirty="0" smtClean="0">
              <a:latin typeface="Arial" pitchFamily="34" charset="0"/>
              <a:cs typeface="Arial" pitchFamily="34" charset="0"/>
            </a:endParaRPr>
          </a:p>
          <a:p>
            <a:pPr marL="342900" indent="-342900">
              <a:buFont typeface="Wingdings" pitchFamily="2" charset="2"/>
              <a:buChar char="q"/>
            </a:pPr>
            <a:r>
              <a:rPr lang="tr-TR" sz="1600" dirty="0" smtClean="0">
                <a:latin typeface="Arial" pitchFamily="34" charset="0"/>
                <a:cs typeface="Arial" pitchFamily="34" charset="0"/>
              </a:rPr>
              <a:t>Akseki, Tarihi Kentler Birliği kurucu üyesi olan ve dünya mirası olarak kabul edilen bir ilçedir. Tarihi dokusu, temiz havasıyla eşine az rastlanır mütevazi bir ilçe olarak, </a:t>
            </a:r>
            <a:r>
              <a:rPr lang="tr-TR" sz="1600" dirty="0" err="1" smtClean="0">
                <a:latin typeface="Arial" pitchFamily="34" charset="0"/>
                <a:cs typeface="Arial" pitchFamily="34" charset="0"/>
              </a:rPr>
              <a:t>Torosların</a:t>
            </a:r>
            <a:r>
              <a:rPr lang="tr-TR" sz="1600" dirty="0" smtClean="0">
                <a:latin typeface="Arial" pitchFamily="34" charset="0"/>
                <a:cs typeface="Arial" pitchFamily="34" charset="0"/>
              </a:rPr>
              <a:t> eteğinde varlığını sürdürmektedir. </a:t>
            </a:r>
          </a:p>
          <a:p>
            <a:pPr marL="342900" indent="-342900">
              <a:buFont typeface="Wingdings" pitchFamily="2" charset="2"/>
              <a:buChar char="q"/>
            </a:pPr>
            <a:endParaRPr lang="tr-TR" sz="1600" dirty="0" smtClean="0">
              <a:latin typeface="Arial" pitchFamily="34" charset="0"/>
              <a:cs typeface="Arial" pitchFamily="34" charset="0"/>
            </a:endParaRPr>
          </a:p>
          <a:p>
            <a:pPr marL="342900" indent="-342900">
              <a:buFont typeface="Wingdings" pitchFamily="2" charset="2"/>
              <a:buChar char="q"/>
            </a:pPr>
            <a:r>
              <a:rPr lang="tr-TR" sz="1600" dirty="0" smtClean="0">
                <a:latin typeface="Arial" pitchFamily="34" charset="0"/>
                <a:cs typeface="Arial" pitchFamily="34" charset="0"/>
              </a:rPr>
              <a:t>2021 yılı içerisinde belediyemizin imkanları dahilinde, halkımızın problemlerine odaklı ve şeffaf bir belediye yaratmaya çalıştım. Akseki’mize güzel olan ne yapsak yakışır sözü ile yola çıktım. </a:t>
            </a:r>
          </a:p>
          <a:p>
            <a:pPr marL="342900" indent="-342900">
              <a:buFont typeface="Wingdings" pitchFamily="2" charset="2"/>
              <a:buChar char="q"/>
            </a:pPr>
            <a:endParaRPr lang="tr-TR" sz="1600" dirty="0" smtClean="0">
              <a:latin typeface="Arial" pitchFamily="34" charset="0"/>
              <a:cs typeface="Arial" pitchFamily="34" charset="0"/>
            </a:endParaRPr>
          </a:p>
          <a:p>
            <a:pPr marL="342900" indent="-342900">
              <a:buFont typeface="Wingdings" pitchFamily="2" charset="2"/>
              <a:buChar char="q"/>
            </a:pPr>
            <a:r>
              <a:rPr lang="tr-TR" sz="1600" dirty="0" smtClean="0">
                <a:latin typeface="Arial" pitchFamily="34" charset="0"/>
                <a:cs typeface="Arial" pitchFamily="34" charset="0"/>
              </a:rPr>
              <a:t>6360 sayılı yasa gereği Köyler Mahalleye dönüştüğünden beri ilçe merkezi ile toplam 5 adet Çocuk Oyun parkı yapıldı. İlçe Merkezi Mahallelerimize 90 adet yeni çöp konteynırları dağıtıldı. Mahallelerimize ve İlçe Merkezimize 2021 yılı içerisinde 22.000m² Kilit Taş, 142.000m² Satıh Kaplama, 8.000m² Taş Duvar ile stabilize yol bakım onarım çalışmaları yapıldı. Çeşitli Sosyal ve Kültürel Etkinlikler yapıldı. Akseki Merkeze yeni kaldırımlar yapıldı.Tüm Mahalleler ve İlçe içerisinde yıkılan duvarlar onarıldı. Her ay düzenli olarak Merkez ve Mahalle Muhtarları toplantıları yapılmaya devam edildi. Bir iletişim ve Akseki’nin geleceği için İstanbul’da bulunan dernekler ziyaretine devam edildi. Birçok belediyeye ziyaretlerde bulunuldu. Yeni yollar açıldı.</a:t>
            </a:r>
            <a:endParaRPr lang="tr-TR"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endParaRPr lang="tr-TR" dirty="0"/>
          </a:p>
        </p:txBody>
      </p:sp>
      <p:sp>
        <p:nvSpPr>
          <p:cNvPr id="3" name="2 İçerik Yer Tutucusu"/>
          <p:cNvSpPr>
            <a:spLocks noGrp="1"/>
          </p:cNvSpPr>
          <p:nvPr>
            <p:ph idx="1"/>
          </p:nvPr>
        </p:nvSpPr>
        <p:spPr>
          <a:xfrm>
            <a:off x="457200" y="857232"/>
            <a:ext cx="8229600" cy="5467368"/>
          </a:xfrm>
        </p:spPr>
        <p:txBody>
          <a:bodyPr>
            <a:normAutofit fontScale="92500"/>
          </a:bodyPr>
          <a:lstStyle/>
          <a:p>
            <a:endParaRPr lang="tr-TR" sz="1600" b="1" dirty="0" smtClean="0">
              <a:latin typeface="Arial" pitchFamily="34" charset="0"/>
              <a:cs typeface="Arial" pitchFamily="34" charset="0"/>
            </a:endParaRPr>
          </a:p>
          <a:p>
            <a:pPr algn="ctr"/>
            <a:r>
              <a:rPr lang="tr-TR" sz="3000" b="1" dirty="0" smtClean="0">
                <a:solidFill>
                  <a:schemeClr val="bg2">
                    <a:lumMod val="50000"/>
                  </a:schemeClr>
                </a:solidFill>
                <a:latin typeface="Spartan Black" pitchFamily="2" charset="-94"/>
              </a:rPr>
              <a:t>İNSAN KAYNAKLARI VE EĞİTİM MÜDÜRLÜĞÜ</a:t>
            </a:r>
            <a:endParaRPr lang="tr-TR" sz="3000" b="1" dirty="0" smtClean="0">
              <a:solidFill>
                <a:schemeClr val="bg2">
                  <a:lumMod val="50000"/>
                </a:schemeClr>
              </a:solidFill>
              <a:latin typeface="Spartan Black" pitchFamily="2" charset="-94"/>
              <a:cs typeface="Arial" pitchFamily="34" charset="0"/>
            </a:endParaRPr>
          </a:p>
          <a:p>
            <a:r>
              <a:rPr lang="tr-TR" sz="1600" dirty="0" smtClean="0">
                <a:latin typeface="Arial" pitchFamily="34" charset="0"/>
                <a:cs typeface="Arial" pitchFamily="34" charset="0"/>
              </a:rPr>
              <a:t>Müdürlüğü’nün teşkilat yapısı aşağıdaki gibidir;</a:t>
            </a:r>
          </a:p>
          <a:p>
            <a:endParaRPr lang="tr-TR" sz="1600" dirty="0" smtClean="0">
              <a:latin typeface="Arial" pitchFamily="34" charset="0"/>
              <a:cs typeface="Arial" pitchFamily="34" charset="0"/>
            </a:endParaRPr>
          </a:p>
          <a:p>
            <a:r>
              <a:rPr lang="tr-TR" sz="1600" dirty="0" smtClean="0">
                <a:latin typeface="Arial" pitchFamily="34" charset="0"/>
                <a:cs typeface="Arial" pitchFamily="34" charset="0"/>
              </a:rPr>
              <a:t>Bir Müdür çalışmaktadır.</a:t>
            </a:r>
          </a:p>
          <a:p>
            <a:r>
              <a:rPr lang="tr-TR" sz="1600" dirty="0" smtClean="0">
                <a:latin typeface="Arial" pitchFamily="34" charset="0"/>
                <a:cs typeface="Arial" pitchFamily="34" charset="0"/>
              </a:rPr>
              <a:t>Kurumun insan gücü planlaması ve politikası konusunda çalışmalar yapar, hizmet üretim gücünü ve hizmet kalitesini artırır, ideal kadroyu ve personeli oluşması yapıldı.</a:t>
            </a:r>
          </a:p>
          <a:p>
            <a:r>
              <a:rPr lang="tr-TR" sz="1600" dirty="0" smtClean="0">
                <a:latin typeface="Arial" pitchFamily="34" charset="0"/>
                <a:cs typeface="Arial" pitchFamily="34" charset="0"/>
              </a:rPr>
              <a:t>Belediyemiz bünyesinde işçi, memur, sözleşmeli olarak istihdam edilecek personelin işe giriş işlemlerini yapıldı.</a:t>
            </a:r>
          </a:p>
          <a:p>
            <a:r>
              <a:rPr lang="tr-TR" sz="1600" dirty="0" smtClean="0">
                <a:latin typeface="Arial" pitchFamily="34" charset="0"/>
                <a:cs typeface="Arial" pitchFamily="34" charset="0"/>
              </a:rPr>
              <a:t>İşçi-Memur disiplin kurullarını oluşturur ve disiplin işlemlerini yürütür, yasa ve yönetmeliklerce verilmiş görevler doğrultusunda diğer gerekli kurulları oluşturulmaktadır.</a:t>
            </a:r>
          </a:p>
          <a:p>
            <a:r>
              <a:rPr lang="tr-TR" sz="1600" dirty="0" smtClean="0">
                <a:latin typeface="Arial" pitchFamily="34" charset="0"/>
                <a:cs typeface="Arial" pitchFamily="34" charset="0"/>
              </a:rPr>
              <a:t>Tüm çalışanların emeklilik işlemine kadar değişen bütün özlük sürecini yürütür, özlük dosyalarını saklamaktadır.</a:t>
            </a:r>
          </a:p>
          <a:p>
            <a:r>
              <a:rPr lang="tr-TR" sz="1600" dirty="0" smtClean="0">
                <a:latin typeface="Arial" pitchFamily="34" charset="0"/>
                <a:cs typeface="Arial" pitchFamily="34" charset="0"/>
              </a:rPr>
              <a:t>Çalışanların izin, rapor veya ücretsiz izin taleplerinin değerlendirilmesini sağlar, gerekli yazışmaları yapar ve raporlamakta.</a:t>
            </a:r>
          </a:p>
          <a:p>
            <a:r>
              <a:rPr lang="tr-TR" sz="1600" dirty="0" smtClean="0">
                <a:latin typeface="Arial" pitchFamily="34" charset="0"/>
                <a:cs typeface="Arial" pitchFamily="34" charset="0"/>
              </a:rPr>
              <a:t>İşe geliş-gidişlerin takibi, işlenmesi ve günlük raporların alınması işlemlerini yapmak.</a:t>
            </a:r>
          </a:p>
          <a:p>
            <a:r>
              <a:rPr lang="tr-TR" sz="1600" dirty="0" smtClean="0">
                <a:latin typeface="Arial" pitchFamily="34" charset="0"/>
                <a:cs typeface="Arial" pitchFamily="34" charset="0"/>
              </a:rPr>
              <a:t>Mal bildirimlerini kontrol eder mukayese cetvellerini hazırlar ve saklamakta.</a:t>
            </a:r>
          </a:p>
          <a:p>
            <a:r>
              <a:rPr lang="tr-TR" sz="1600" dirty="0" smtClean="0">
                <a:latin typeface="Arial" pitchFamily="34" charset="0"/>
                <a:cs typeface="Arial" pitchFamily="34" charset="0"/>
              </a:rPr>
              <a:t>Staj başvurularını değerlendirerek kabul eder ve eğitimlerine göre kurum içinde birimlere yönlendirilmektedir.</a:t>
            </a:r>
            <a:endParaRPr lang="tr-TR" sz="1600" dirty="0">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endParaRPr lang="tr-TR" dirty="0"/>
          </a:p>
        </p:txBody>
      </p:sp>
      <p:sp>
        <p:nvSpPr>
          <p:cNvPr id="3" name="2 İçerik Yer Tutucusu"/>
          <p:cNvSpPr>
            <a:spLocks noGrp="1"/>
          </p:cNvSpPr>
          <p:nvPr>
            <p:ph idx="1"/>
          </p:nvPr>
        </p:nvSpPr>
        <p:spPr>
          <a:xfrm>
            <a:off x="457200" y="764704"/>
            <a:ext cx="8229600" cy="5559896"/>
          </a:xfrm>
        </p:spPr>
        <p:txBody>
          <a:bodyPr>
            <a:normAutofit/>
          </a:bodyPr>
          <a:lstStyle/>
          <a:p>
            <a:r>
              <a:rPr lang="tr-TR" sz="1400" b="1" dirty="0" smtClean="0">
                <a:latin typeface="Arial" pitchFamily="34" charset="0"/>
                <a:cs typeface="Arial" pitchFamily="34" charset="0"/>
              </a:rPr>
              <a:t>Müdürlük Yetkisi</a:t>
            </a:r>
          </a:p>
          <a:p>
            <a:endParaRPr lang="tr-TR" sz="1400" b="1" dirty="0" smtClean="0">
              <a:latin typeface="Arial" pitchFamily="34" charset="0"/>
              <a:cs typeface="Arial" pitchFamily="34" charset="0"/>
            </a:endParaRPr>
          </a:p>
          <a:p>
            <a:r>
              <a:rPr lang="tr-TR" sz="1400" b="1" dirty="0" smtClean="0">
                <a:latin typeface="Arial" pitchFamily="34" charset="0"/>
                <a:cs typeface="Arial" pitchFamily="34" charset="0"/>
              </a:rPr>
              <a:t> </a:t>
            </a:r>
            <a:r>
              <a:rPr lang="tr-TR" sz="1400" dirty="0" smtClean="0">
                <a:latin typeface="Arial" pitchFamily="34" charset="0"/>
                <a:cs typeface="Arial" pitchFamily="34" charset="0"/>
              </a:rPr>
              <a:t>İnsan Kaynakları ve Eğitim Müdürlüğü, bu yönetmelikte sayılan görevleri 03/07/2005 tarih ve 5393 sayılı Belediye Kanununa dayanarak Belediye Başkanınca kendisine verilen tüm görevleri yasalar ve diğer mevzuat çerçevesinde yapmaya yetkilidir.</a:t>
            </a:r>
          </a:p>
          <a:p>
            <a:endParaRPr lang="tr-TR" sz="1400" dirty="0" smtClean="0">
              <a:latin typeface="Arial" pitchFamily="34" charset="0"/>
              <a:cs typeface="Arial" pitchFamily="34" charset="0"/>
            </a:endParaRPr>
          </a:p>
          <a:p>
            <a:r>
              <a:rPr lang="tr-TR" sz="1400" b="1" dirty="0" smtClean="0">
                <a:latin typeface="Arial" pitchFamily="34" charset="0"/>
                <a:cs typeface="Arial" pitchFamily="34" charset="0"/>
              </a:rPr>
              <a:t>Müdürün Görev, Yetki ve Sorumluluğu</a:t>
            </a:r>
          </a:p>
          <a:p>
            <a:endParaRPr lang="tr-TR" sz="1400" b="1" dirty="0" smtClean="0">
              <a:latin typeface="Arial" pitchFamily="34" charset="0"/>
              <a:cs typeface="Arial" pitchFamily="34" charset="0"/>
            </a:endParaRPr>
          </a:p>
          <a:p>
            <a:r>
              <a:rPr lang="tr-TR" sz="1400" dirty="0" smtClean="0">
                <a:latin typeface="Arial" pitchFamily="34" charset="0"/>
                <a:cs typeface="Arial" pitchFamily="34" charset="0"/>
              </a:rPr>
              <a:t>-Müdürlüğün Belediyemizde çalışan tüm Memur, İşçi ve Sözleşmeli Personelin Özlük İşlerini, kanun, yönetmelik, bildiri, genelge ve başka</a:t>
            </a:r>
          </a:p>
          <a:p>
            <a:r>
              <a:rPr lang="tr-TR" sz="1400" dirty="0" smtClean="0">
                <a:latin typeface="Arial" pitchFamily="34" charset="0"/>
                <a:cs typeface="Arial" pitchFamily="34" charset="0"/>
              </a:rPr>
              <a:t>-Geçici sürede görevinde bulunmayacak olan Müdürlerin yerine vekalet edecek Müdürlerin Onaylarını Başkanlığa sunarlık direktifleri çerçevesinde sevk ve idare eder.</a:t>
            </a:r>
          </a:p>
          <a:p>
            <a:r>
              <a:rPr lang="tr-TR" sz="1400" dirty="0" smtClean="0">
                <a:latin typeface="Arial" pitchFamily="34" charset="0"/>
                <a:cs typeface="Arial" pitchFamily="34" charset="0"/>
              </a:rPr>
              <a:t>-Hizmetçi eğitim programlarını düzenler ve koordine eder.</a:t>
            </a:r>
          </a:p>
          <a:p>
            <a:r>
              <a:rPr lang="tr-TR" sz="1400" dirty="0" smtClean="0">
                <a:latin typeface="Arial" pitchFamily="34" charset="0"/>
                <a:cs typeface="Arial" pitchFamily="34" charset="0"/>
              </a:rPr>
              <a:t>-Başkan Yardımcısı ve Belediye Başkanına karşı sorumludur.</a:t>
            </a:r>
          </a:p>
          <a:p>
            <a:r>
              <a:rPr lang="tr-TR" sz="1400" dirty="0" smtClean="0">
                <a:latin typeface="Arial" pitchFamily="34" charset="0"/>
                <a:cs typeface="Arial" pitchFamily="34" charset="0"/>
              </a:rPr>
              <a:t>-Yazışmaları takip eder.</a:t>
            </a:r>
          </a:p>
          <a:p>
            <a:r>
              <a:rPr lang="tr-TR" sz="1400" b="1" dirty="0" smtClean="0">
                <a:latin typeface="Arial" pitchFamily="34" charset="0"/>
                <a:cs typeface="Arial" pitchFamily="34" charset="0"/>
              </a:rPr>
              <a:t> -</a:t>
            </a:r>
            <a:r>
              <a:rPr lang="tr-TR" sz="1400" dirty="0" smtClean="0">
                <a:latin typeface="Arial" pitchFamily="34" charset="0"/>
                <a:cs typeface="Arial" pitchFamily="34" charset="0"/>
              </a:rPr>
              <a:t>Havale edilen evrakların yasal sürelerinin takibini sağlar ve gerekli tedbirleri alır.</a:t>
            </a:r>
          </a:p>
          <a:p>
            <a:r>
              <a:rPr lang="tr-TR" sz="1400" dirty="0" smtClean="0">
                <a:latin typeface="Arial" pitchFamily="34" charset="0"/>
                <a:cs typeface="Arial" pitchFamily="34" charset="0"/>
              </a:rPr>
              <a:t>-Memur personelin sicil raporlarının kontrol edilmesi, terfilerinin yapılarak sicil raporlarının ayrı bir dosyada arşivlenmesini sağlamak.</a:t>
            </a:r>
          </a:p>
          <a:p>
            <a:r>
              <a:rPr lang="tr-TR" sz="1400" dirty="0" smtClean="0">
                <a:latin typeface="Arial" pitchFamily="34" charset="0"/>
                <a:cs typeface="Arial" pitchFamily="34" charset="0"/>
              </a:rPr>
              <a:t>-İnsan Kaynakları ve Eğitim müdürlüğüne intikal eden her türlü evrakın kaydını tutar ve cevaplarını sevk eder.</a:t>
            </a:r>
          </a:p>
          <a:p>
            <a:r>
              <a:rPr lang="tr-TR" sz="1400" dirty="0" smtClean="0">
                <a:latin typeface="Arial" pitchFamily="34" charset="0"/>
                <a:cs typeface="Arial" pitchFamily="34" charset="0"/>
              </a:rPr>
              <a:t>-Memur personelin mal bildirimlerinin, özlük dosyalarından ayrı bir dosyada arşivler.</a:t>
            </a:r>
          </a:p>
          <a:p>
            <a:r>
              <a:rPr lang="tr-TR" sz="1400" b="1" dirty="0" smtClean="0">
                <a:latin typeface="Arial" pitchFamily="34" charset="0"/>
                <a:cs typeface="Arial" pitchFamily="34" charset="0"/>
              </a:rPr>
              <a:t>- </a:t>
            </a:r>
            <a:r>
              <a:rPr lang="tr-TR" sz="1400" dirty="0" smtClean="0">
                <a:latin typeface="Arial" pitchFamily="34" charset="0"/>
                <a:cs typeface="Arial" pitchFamily="34" charset="0"/>
              </a:rPr>
              <a:t>Kurum içi ve diğer kurumlar ile ilgili yazışmaları yapar.</a:t>
            </a:r>
          </a:p>
          <a:p>
            <a:endParaRPr lang="tr-TR" sz="1200" dirty="0" smtClean="0">
              <a:latin typeface="Arial" pitchFamily="34" charset="0"/>
              <a:cs typeface="Arial" pitchFamily="34" charset="0"/>
            </a:endParaRPr>
          </a:p>
          <a:p>
            <a:endParaRPr lang="tr-TR" sz="1200" dirty="0">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071546"/>
            <a:ext cx="9144000" cy="5054617"/>
          </a:xfrm>
        </p:spPr>
        <p:txBody>
          <a:bodyPr>
            <a:normAutofit/>
          </a:bodyPr>
          <a:lstStyle/>
          <a:p>
            <a:r>
              <a:rPr lang="tr-TR" sz="2000" dirty="0" smtClean="0">
                <a:latin typeface="Arial" pitchFamily="34" charset="0"/>
                <a:cs typeface="Arial" pitchFamily="34" charset="0"/>
              </a:rPr>
              <a:t> 	Sayın Meclis Üyeleri sizlerin gayret ve desteği ile çalışmalarımız hep beraber devam edecek olup , desteklerinizi esirgemeyeceğinizden  hiç kuşkumuz yoktur. Hepinizin fikir düşünce ve duygularınızı her zaman bekler, Yüce Meclisimize saygılar sunarım.</a:t>
            </a:r>
            <a:br>
              <a:rPr lang="tr-TR" sz="2000" dirty="0" smtClean="0">
                <a:latin typeface="Arial" pitchFamily="34" charset="0"/>
                <a:cs typeface="Arial" pitchFamily="34" charset="0"/>
              </a:rPr>
            </a:br>
            <a:r>
              <a:rPr lang="tr-TR" sz="2000" dirty="0" smtClean="0">
                <a:latin typeface="Arial" pitchFamily="34" charset="0"/>
                <a:cs typeface="Arial" pitchFamily="34" charset="0"/>
              </a:rPr>
              <a:t/>
            </a:r>
            <a:br>
              <a:rPr lang="tr-TR" sz="2000" dirty="0" smtClean="0">
                <a:latin typeface="Arial" pitchFamily="34" charset="0"/>
                <a:cs typeface="Arial" pitchFamily="34" charset="0"/>
              </a:rPr>
            </a:br>
            <a:r>
              <a:rPr lang="tr-TR" sz="2000" dirty="0" smtClean="0">
                <a:latin typeface="Arial" pitchFamily="34" charset="0"/>
                <a:cs typeface="Arial" pitchFamily="34" charset="0"/>
              </a:rPr>
              <a:t/>
            </a:r>
            <a:br>
              <a:rPr lang="tr-TR" sz="2000" dirty="0" smtClean="0">
                <a:latin typeface="Arial" pitchFamily="34" charset="0"/>
                <a:cs typeface="Arial" pitchFamily="34" charset="0"/>
              </a:rPr>
            </a:br>
            <a:r>
              <a:rPr lang="tr-TR" sz="2000" dirty="0" smtClean="0">
                <a:latin typeface="Arial" pitchFamily="34" charset="0"/>
                <a:cs typeface="Arial" pitchFamily="34" charset="0"/>
              </a:rPr>
              <a:t/>
            </a:r>
            <a:br>
              <a:rPr lang="tr-TR" sz="2000" dirty="0" smtClean="0">
                <a:latin typeface="Arial" pitchFamily="34" charset="0"/>
                <a:cs typeface="Arial" pitchFamily="34" charset="0"/>
              </a:rPr>
            </a:br>
            <a:r>
              <a:rPr lang="tr-TR" sz="2000" dirty="0" smtClean="0">
                <a:latin typeface="Arial" pitchFamily="34" charset="0"/>
                <a:cs typeface="Arial" pitchFamily="34" charset="0"/>
              </a:rPr>
              <a:t>                                                           İbrahim Özkan</a:t>
            </a:r>
            <a:br>
              <a:rPr lang="tr-TR" sz="2000" dirty="0" smtClean="0">
                <a:latin typeface="Arial" pitchFamily="34" charset="0"/>
                <a:cs typeface="Arial" pitchFamily="34" charset="0"/>
              </a:rPr>
            </a:br>
            <a:r>
              <a:rPr lang="tr-TR" sz="2000" dirty="0" smtClean="0">
                <a:latin typeface="Arial" pitchFamily="34" charset="0"/>
                <a:cs typeface="Arial" pitchFamily="34" charset="0"/>
              </a:rPr>
              <a:t>                                                    Akseki Belediye Başkanı</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124744"/>
            <a:ext cx="8703057" cy="6286544"/>
          </a:xfrm>
        </p:spPr>
        <p:txBody>
          <a:bodyPr>
            <a:normAutofit fontScale="62500" lnSpcReduction="20000"/>
          </a:bodyPr>
          <a:lstStyle/>
          <a:p>
            <a:pPr>
              <a:buFont typeface="Wingdings" pitchFamily="2" charset="2"/>
              <a:buChar char="q"/>
            </a:pPr>
            <a:r>
              <a:rPr lang="tr-TR" dirty="0" smtClean="0">
                <a:latin typeface="Arial" pitchFamily="34" charset="0"/>
                <a:cs typeface="Arial" pitchFamily="34" charset="0"/>
              </a:rPr>
              <a:t>Belediyemize ait arsalar satılarak gelir sağlandı. Belediyemizin Kurumlara olan borçlar ödenmeye devam edildi. Mahallelerimize yeni kamelyalar yapıldı. Yabani ot ve ağaç budama işlemleri yapıldı. Mazgal çalışmaları ve demir korkuluklar yapıldı.</a:t>
            </a:r>
          </a:p>
          <a:p>
            <a:pPr>
              <a:buNone/>
            </a:pPr>
            <a:endParaRPr lang="tr-TR" dirty="0" smtClean="0">
              <a:latin typeface="Arial" pitchFamily="34" charset="0"/>
              <a:cs typeface="Arial" pitchFamily="34" charset="0"/>
            </a:endParaRPr>
          </a:p>
          <a:p>
            <a:pPr>
              <a:buFont typeface="Wingdings" pitchFamily="2" charset="2"/>
              <a:buChar char="q"/>
            </a:pPr>
            <a:r>
              <a:rPr lang="tr-TR" dirty="0" smtClean="0">
                <a:latin typeface="Arial" pitchFamily="34" charset="0"/>
                <a:cs typeface="Arial" pitchFamily="34" charset="0"/>
              </a:rPr>
              <a:t>Akseki’mizde gerçekleştirdiğimiz projeleri uygularken, sadece bugün için bir şeyler yapmadık.  Aynı zamanda Akseki’nin geleceğini de şekillendirmeye çalıştık. İlçemizin, geçmişten gelen değerlerini özelliklerini koruyarak bu değerleri yarınlara taşımak ve gelecek nesillerimize gururla teslim etmek istiyoruz. Bu günü kurtarmaya çalışan değil, geleceği düşünen bir anlayışla hareket ediyoruz. </a:t>
            </a:r>
            <a:br>
              <a:rPr lang="tr-TR" dirty="0" smtClean="0">
                <a:latin typeface="Arial" pitchFamily="34" charset="0"/>
                <a:cs typeface="Arial" pitchFamily="34" charset="0"/>
              </a:rPr>
            </a:br>
            <a:r>
              <a:rPr lang="tr-TR" dirty="0" smtClean="0">
                <a:latin typeface="Arial" pitchFamily="34" charset="0"/>
                <a:cs typeface="Arial" pitchFamily="34" charset="0"/>
              </a:rPr>
              <a:t>                     </a:t>
            </a:r>
          </a:p>
          <a:p>
            <a:pPr>
              <a:buFont typeface="Wingdings" pitchFamily="2" charset="2"/>
              <a:buChar char="q"/>
            </a:pPr>
            <a:r>
              <a:rPr lang="tr-TR" dirty="0" smtClean="0">
                <a:latin typeface="Arial" pitchFamily="34" charset="0"/>
                <a:cs typeface="Arial" pitchFamily="34" charset="0"/>
              </a:rPr>
              <a:t> Akseki’de; Tüm kuruluşlarla ve vatandaşlarımızla ortak hareket etmeye çalışıyoruz. Halkımızın, herkesimi ile, sık, sık bir araya gelmeye çalışıyoruz. Fikir alışverişlerinde bulunuyoruz. Akseki’mizi daha bir ileriye taşımak için elimizden gelen çabayı gösteriyoruz. Biz bu yola çıkarken, örnek bir belediyecilik için kolları sıvadık. Bu güne kadarda Akseki’de gerçekleştirdiğimiz proje ve işlerle örnek olmaya devam edeceğiz. </a:t>
            </a:r>
            <a:br>
              <a:rPr lang="tr-TR" dirty="0" smtClean="0">
                <a:latin typeface="Arial" pitchFamily="34" charset="0"/>
                <a:cs typeface="Arial" pitchFamily="34" charset="0"/>
              </a:rPr>
            </a:br>
            <a:r>
              <a:rPr lang="tr-TR" dirty="0" smtClean="0">
                <a:latin typeface="Arial" pitchFamily="34" charset="0"/>
                <a:cs typeface="Arial" pitchFamily="34" charset="0"/>
              </a:rPr>
              <a:t>                    </a:t>
            </a:r>
          </a:p>
          <a:p>
            <a:pPr>
              <a:buFont typeface="Wingdings" pitchFamily="2" charset="2"/>
              <a:buChar char="q"/>
            </a:pPr>
            <a:r>
              <a:rPr lang="tr-TR" dirty="0" smtClean="0">
                <a:latin typeface="Arial" pitchFamily="34" charset="0"/>
                <a:cs typeface="Arial" pitchFamily="34" charset="0"/>
              </a:rPr>
              <a:t> Tüm birimlerimizin dikkat ve titizlikle yerine getirdiği gayretli çalışmalar belediyemiz içinde oluşturduğumuz birlik, beraberlik ve dayanışmanın sonucudur. Belediye meclis üyelerimiz bu konuda hiçbir fedakarlıktan kaçınmadan yardımcı olmaktadırlar.</a:t>
            </a:r>
            <a:br>
              <a:rPr lang="tr-TR" dirty="0" smtClean="0">
                <a:latin typeface="Arial" pitchFamily="34" charset="0"/>
                <a:cs typeface="Arial" pitchFamily="34" charset="0"/>
              </a:rPr>
            </a:br>
            <a:r>
              <a:rPr lang="tr-TR" dirty="0" smtClean="0">
                <a:latin typeface="Arial" pitchFamily="34" charset="0"/>
                <a:cs typeface="Arial" pitchFamily="34" charset="0"/>
              </a:rPr>
              <a:t>                    </a:t>
            </a:r>
          </a:p>
          <a:p>
            <a:pPr>
              <a:buFont typeface="Wingdings" pitchFamily="2" charset="2"/>
              <a:buChar char="q"/>
            </a:pPr>
            <a:r>
              <a:rPr lang="tr-TR" dirty="0" smtClean="0">
                <a:latin typeface="Arial" pitchFamily="34" charset="0"/>
                <a:cs typeface="Arial" pitchFamily="34" charset="0"/>
              </a:rPr>
              <a:t> Bu vesile ile, bizlerden desteklerini esirgemeyen uyum içinde çalıştığımız meclis üyelerimize, memurdan işçisine tüm belediye çalışanlarına ve bize çalışma gücü veren Akseki halkına teşekkür eder, sevgi ve saygılarımı sunarım.</a:t>
            </a:r>
            <a:br>
              <a:rPr lang="tr-TR" dirty="0" smtClean="0">
                <a:latin typeface="Arial" pitchFamily="34" charset="0"/>
                <a:cs typeface="Arial" pitchFamily="34" charset="0"/>
              </a:rPr>
            </a:br>
            <a:r>
              <a:rPr lang="tr-TR" dirty="0" smtClean="0">
                <a:latin typeface="Arial" pitchFamily="34" charset="0"/>
                <a:cs typeface="Arial" pitchFamily="34" charset="0"/>
              </a:rPr>
              <a:t/>
            </a:r>
            <a:br>
              <a:rPr lang="tr-TR" dirty="0" smtClean="0">
                <a:latin typeface="Arial" pitchFamily="34" charset="0"/>
                <a:cs typeface="Arial" pitchFamily="34" charset="0"/>
              </a:rPr>
            </a:br>
            <a:r>
              <a:rPr lang="tr-TR" dirty="0" smtClean="0">
                <a:latin typeface="Arial" pitchFamily="34" charset="0"/>
                <a:cs typeface="Arial" pitchFamily="34" charset="0"/>
              </a:rPr>
              <a:t>						                       İbrahim Özkan</a:t>
            </a:r>
            <a:br>
              <a:rPr lang="tr-TR" dirty="0" smtClean="0">
                <a:latin typeface="Arial" pitchFamily="34" charset="0"/>
                <a:cs typeface="Arial" pitchFamily="34" charset="0"/>
              </a:rPr>
            </a:br>
            <a:r>
              <a:rPr lang="tr-TR" dirty="0" smtClean="0">
                <a:latin typeface="Arial" pitchFamily="34" charset="0"/>
                <a:cs typeface="Arial" pitchFamily="34" charset="0"/>
              </a:rPr>
              <a:t>						               Akseki Belediye Bakanı</a:t>
            </a:r>
            <a:br>
              <a:rPr lang="tr-TR" dirty="0" smtClean="0">
                <a:latin typeface="Arial" pitchFamily="34" charset="0"/>
                <a:cs typeface="Arial" pitchFamily="34" charset="0"/>
              </a:rPr>
            </a:br>
            <a:endParaRPr lang="tr-T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017565"/>
            <a:ext cx="8229600" cy="5840435"/>
          </a:xfrm>
        </p:spPr>
        <p:txBody>
          <a:bodyPr>
            <a:normAutofit fontScale="47500" lnSpcReduction="20000"/>
          </a:bodyPr>
          <a:lstStyle/>
          <a:p>
            <a:r>
              <a:rPr lang="tr-TR" b="1" dirty="0" smtClean="0">
                <a:latin typeface="Arial" pitchFamily="34" charset="0"/>
                <a:cs typeface="Arial" pitchFamily="34" charset="0"/>
              </a:rPr>
              <a:t>İÇİNDEKİLER:</a:t>
            </a:r>
          </a:p>
          <a:p>
            <a:r>
              <a:rPr lang="tr-TR" b="1" dirty="0" smtClean="0">
                <a:latin typeface="Arial" pitchFamily="34" charset="0"/>
                <a:cs typeface="Arial" pitchFamily="34" charset="0"/>
              </a:rPr>
              <a:t> </a:t>
            </a:r>
          </a:p>
          <a:p>
            <a:r>
              <a:rPr lang="tr-TR" b="1" dirty="0" smtClean="0">
                <a:latin typeface="Arial" pitchFamily="34" charset="0"/>
                <a:cs typeface="Arial" pitchFamily="34" charset="0"/>
              </a:rPr>
              <a:t>1-) GENEL BİLGİLER</a:t>
            </a:r>
          </a:p>
          <a:p>
            <a:r>
              <a:rPr lang="tr-TR" b="1" dirty="0" smtClean="0">
                <a:latin typeface="Arial" pitchFamily="34" charset="0"/>
                <a:cs typeface="Arial" pitchFamily="34" charset="0"/>
              </a:rPr>
              <a:t> </a:t>
            </a:r>
          </a:p>
          <a:p>
            <a:pPr lvl="0"/>
            <a:r>
              <a:rPr lang="tr-TR" b="1" dirty="0" smtClean="0">
                <a:latin typeface="Arial" pitchFamily="34" charset="0"/>
                <a:cs typeface="Arial" pitchFamily="34" charset="0"/>
              </a:rPr>
              <a:t>Misyon ve Vizyon</a:t>
            </a:r>
          </a:p>
          <a:p>
            <a:pPr lvl="0"/>
            <a:r>
              <a:rPr lang="tr-TR" b="1" dirty="0" smtClean="0">
                <a:latin typeface="Arial" pitchFamily="34" charset="0"/>
                <a:cs typeface="Arial" pitchFamily="34" charset="0"/>
              </a:rPr>
              <a:t>Yetki, Görev ve Sorumluluklar</a:t>
            </a:r>
          </a:p>
          <a:p>
            <a:pPr lvl="0"/>
            <a:r>
              <a:rPr lang="tr-TR" b="1" dirty="0" smtClean="0">
                <a:latin typeface="Arial" pitchFamily="34" charset="0"/>
                <a:cs typeface="Arial" pitchFamily="34" charset="0"/>
              </a:rPr>
              <a:t>İdareye İlişkin Bilgiler </a:t>
            </a:r>
          </a:p>
          <a:p>
            <a:r>
              <a:rPr lang="tr-TR" b="1" dirty="0" smtClean="0">
                <a:latin typeface="Arial" pitchFamily="34" charset="0"/>
                <a:cs typeface="Arial" pitchFamily="34" charset="0"/>
              </a:rPr>
              <a:t>                1-) Fiziksel Yapı</a:t>
            </a:r>
          </a:p>
          <a:p>
            <a:r>
              <a:rPr lang="tr-TR" b="1" dirty="0" smtClean="0">
                <a:latin typeface="Arial" pitchFamily="34" charset="0"/>
                <a:cs typeface="Arial" pitchFamily="34" charset="0"/>
              </a:rPr>
              <a:t>                2-) Örgüt Yapısı</a:t>
            </a:r>
          </a:p>
          <a:p>
            <a:r>
              <a:rPr lang="tr-TR" b="1" dirty="0" smtClean="0">
                <a:latin typeface="Arial" pitchFamily="34" charset="0"/>
                <a:cs typeface="Arial" pitchFamily="34" charset="0"/>
              </a:rPr>
              <a:t>                3-) Bilgi ve Teknolojik Kaynaklar </a:t>
            </a:r>
          </a:p>
          <a:p>
            <a:r>
              <a:rPr lang="tr-TR" b="1" dirty="0" smtClean="0">
                <a:latin typeface="Arial" pitchFamily="34" charset="0"/>
                <a:cs typeface="Arial" pitchFamily="34" charset="0"/>
              </a:rPr>
              <a:t>                4-) İnsan Kaynakları </a:t>
            </a:r>
          </a:p>
          <a:p>
            <a:r>
              <a:rPr lang="tr-TR" b="1" dirty="0" smtClean="0">
                <a:latin typeface="Arial" pitchFamily="34" charset="0"/>
                <a:cs typeface="Arial" pitchFamily="34" charset="0"/>
              </a:rPr>
              <a:t>                5-) Sunulan Hizmetler</a:t>
            </a:r>
          </a:p>
          <a:p>
            <a:r>
              <a:rPr lang="tr-TR" b="1" dirty="0" smtClean="0">
                <a:latin typeface="Arial" pitchFamily="34" charset="0"/>
                <a:cs typeface="Arial" pitchFamily="34" charset="0"/>
              </a:rPr>
              <a:t>                               a-) Mali Hizmetler Müdürlüğü</a:t>
            </a:r>
          </a:p>
          <a:p>
            <a:r>
              <a:rPr lang="tr-TR" b="1" dirty="0" smtClean="0">
                <a:latin typeface="Arial" pitchFamily="34" charset="0"/>
                <a:cs typeface="Arial" pitchFamily="34" charset="0"/>
              </a:rPr>
              <a:t>                               b-) Fen İşleri Müdürlüğü </a:t>
            </a:r>
          </a:p>
          <a:p>
            <a:r>
              <a:rPr lang="tr-TR" b="1" dirty="0" smtClean="0">
                <a:latin typeface="Arial" pitchFamily="34" charset="0"/>
                <a:cs typeface="Arial" pitchFamily="34" charset="0"/>
              </a:rPr>
              <a:t>                               c-) Yazı İşleri Müdürlüğü</a:t>
            </a:r>
          </a:p>
          <a:p>
            <a:r>
              <a:rPr lang="tr-TR" b="1" dirty="0" smtClean="0">
                <a:latin typeface="Arial" pitchFamily="34" charset="0"/>
                <a:cs typeface="Arial" pitchFamily="34" charset="0"/>
              </a:rPr>
              <a:t>                               d-) Zabıta Birimi </a:t>
            </a:r>
          </a:p>
          <a:p>
            <a:r>
              <a:rPr lang="tr-TR" b="1" dirty="0" smtClean="0">
                <a:latin typeface="Arial" pitchFamily="34" charset="0"/>
                <a:cs typeface="Arial" pitchFamily="34" charset="0"/>
              </a:rPr>
              <a:t>                               e-) İnsan Kaynakları </a:t>
            </a:r>
          </a:p>
          <a:p>
            <a:r>
              <a:rPr lang="tr-TR" b="1" dirty="0" smtClean="0">
                <a:latin typeface="Arial" pitchFamily="34" charset="0"/>
                <a:cs typeface="Arial" pitchFamily="34" charset="0"/>
              </a:rPr>
              <a:t>                               f-) Sosyal Yardım İşleri Müdürlüğü</a:t>
            </a:r>
          </a:p>
          <a:p>
            <a:r>
              <a:rPr lang="tr-TR" b="1" dirty="0" smtClean="0">
                <a:latin typeface="Arial" pitchFamily="34" charset="0"/>
                <a:cs typeface="Arial" pitchFamily="34" charset="0"/>
              </a:rPr>
              <a:t> </a:t>
            </a:r>
          </a:p>
          <a:p>
            <a:r>
              <a:rPr lang="tr-TR" b="1" dirty="0" smtClean="0">
                <a:latin typeface="Arial" pitchFamily="34" charset="0"/>
                <a:cs typeface="Arial" pitchFamily="34" charset="0"/>
              </a:rPr>
              <a:t>2-) AMAÇ VE HEDEFLER </a:t>
            </a:r>
          </a:p>
          <a:p>
            <a:r>
              <a:rPr lang="tr-TR" b="1" dirty="0" smtClean="0">
                <a:latin typeface="Arial" pitchFamily="34" charset="0"/>
                <a:cs typeface="Arial" pitchFamily="34" charset="0"/>
              </a:rPr>
              <a:t> </a:t>
            </a:r>
          </a:p>
          <a:p>
            <a:r>
              <a:rPr lang="tr-TR" b="1" dirty="0" smtClean="0">
                <a:latin typeface="Arial" pitchFamily="34" charset="0"/>
                <a:cs typeface="Arial" pitchFamily="34" charset="0"/>
              </a:rPr>
              <a:t>      A-) İdarenin Amaç ve Hedefleri</a:t>
            </a:r>
          </a:p>
          <a:p>
            <a:r>
              <a:rPr lang="tr-TR" b="1" dirty="0" smtClean="0">
                <a:latin typeface="Arial" pitchFamily="34" charset="0"/>
                <a:cs typeface="Arial" pitchFamily="34" charset="0"/>
              </a:rPr>
              <a:t>      B-) Temel Politikalar ve Öncelikler</a:t>
            </a:r>
          </a:p>
          <a:p>
            <a:r>
              <a:rPr lang="tr-TR" b="1" dirty="0" smtClean="0">
                <a:latin typeface="Arial" pitchFamily="34" charset="0"/>
                <a:cs typeface="Arial" pitchFamily="34" charset="0"/>
              </a:rPr>
              <a:t> </a:t>
            </a:r>
          </a:p>
          <a:p>
            <a:r>
              <a:rPr lang="tr-TR" b="1" dirty="0" smtClean="0">
                <a:latin typeface="Arial" pitchFamily="34" charset="0"/>
                <a:cs typeface="Arial" pitchFamily="34" charset="0"/>
              </a:rPr>
              <a:t>      3-) KURUMSAL KABİLİYET VE KAPASİTENİN DEĞERLENDİRİLMESİ </a:t>
            </a:r>
          </a:p>
          <a:p>
            <a:r>
              <a:rPr lang="tr-TR" b="1" dirty="0" smtClean="0">
                <a:latin typeface="Arial" pitchFamily="34" charset="0"/>
                <a:cs typeface="Arial" pitchFamily="34" charset="0"/>
              </a:rPr>
              <a:t>               </a:t>
            </a:r>
          </a:p>
          <a:p>
            <a:r>
              <a:rPr lang="tr-TR" b="1" dirty="0" smtClean="0">
                <a:latin typeface="Arial" pitchFamily="34" charset="0"/>
                <a:cs typeface="Arial" pitchFamily="34" charset="0"/>
              </a:rPr>
              <a:t>            A-) Üstünlükler </a:t>
            </a:r>
          </a:p>
          <a:p>
            <a:r>
              <a:rPr lang="tr-TR" b="1" dirty="0" smtClean="0">
                <a:latin typeface="Arial" pitchFamily="34" charset="0"/>
                <a:cs typeface="Arial" pitchFamily="34" charset="0"/>
              </a:rPr>
              <a:t>            B-) Zayıflıklar </a:t>
            </a:r>
          </a:p>
          <a:p>
            <a:r>
              <a:rPr lang="tr-TR" b="1" dirty="0" smtClean="0">
                <a:latin typeface="Arial" pitchFamily="34" charset="0"/>
                <a:cs typeface="Arial" pitchFamily="34" charset="0"/>
              </a:rPr>
              <a:t>            C-) Değerlendirme </a:t>
            </a:r>
          </a:p>
          <a:p>
            <a:endParaRPr lang="tr-TR"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168748"/>
          </a:xfrm>
        </p:spPr>
        <p:txBody>
          <a:bodyPr>
            <a:noAutofit/>
          </a:bodyPr>
          <a:lstStyle/>
          <a:p>
            <a:r>
              <a:rPr lang="tr-TR" sz="900" b="1" dirty="0" smtClean="0">
                <a:latin typeface="Arial" pitchFamily="34" charset="0"/>
                <a:cs typeface="Arial" pitchFamily="34" charset="0"/>
              </a:rPr>
              <a:t>1-) GENEL BİLGİLERİ </a:t>
            </a:r>
          </a:p>
          <a:p>
            <a:r>
              <a:rPr lang="tr-TR" sz="900" b="1" dirty="0" smtClean="0">
                <a:latin typeface="Arial" pitchFamily="34" charset="0"/>
                <a:cs typeface="Arial" pitchFamily="34" charset="0"/>
              </a:rPr>
              <a:t> </a:t>
            </a:r>
          </a:p>
          <a:p>
            <a:r>
              <a:rPr lang="tr-TR" sz="900" b="1" dirty="0" smtClean="0">
                <a:latin typeface="Arial" pitchFamily="34" charset="0"/>
                <a:cs typeface="Arial" pitchFamily="34" charset="0"/>
              </a:rPr>
              <a:t>      A-) MİSYON VE VİZYON </a:t>
            </a:r>
          </a:p>
          <a:p>
            <a:r>
              <a:rPr lang="tr-TR" sz="900" b="1" dirty="0" smtClean="0">
                <a:latin typeface="Arial" pitchFamily="34" charset="0"/>
                <a:cs typeface="Arial" pitchFamily="34" charset="0"/>
              </a:rPr>
              <a:t>MİSYON : </a:t>
            </a:r>
          </a:p>
          <a:p>
            <a:r>
              <a:rPr lang="tr-TR" sz="900" b="1" dirty="0" smtClean="0">
                <a:latin typeface="Arial" pitchFamily="34" charset="0"/>
                <a:cs typeface="Arial" pitchFamily="34" charset="0"/>
              </a:rPr>
              <a:t>                  Akseki Belediyesi, bir kamu kurumu olarak, ilçe sakinlerinin yerel ve ortak gereksinimlerini, bilgi teknolojilerine dayalı, yenilikçi, katılımcı çağdaş bir anlayışla karşılar. İlçesinin kültürel mirasını koruyarak geliştirir. </a:t>
            </a:r>
          </a:p>
          <a:p>
            <a:r>
              <a:rPr lang="tr-TR" sz="900" b="1" dirty="0" smtClean="0">
                <a:latin typeface="Arial" pitchFamily="34" charset="0"/>
                <a:cs typeface="Arial" pitchFamily="34" charset="0"/>
              </a:rPr>
              <a:t>VİZYON:</a:t>
            </a:r>
          </a:p>
          <a:p>
            <a:r>
              <a:rPr lang="tr-TR" sz="900" b="1" dirty="0" smtClean="0">
                <a:latin typeface="Arial" pitchFamily="34" charset="0"/>
                <a:cs typeface="Arial" pitchFamily="34" charset="0"/>
              </a:rPr>
              <a:t>                 Akseki’yi : Tarihi ve Kültürel dokusunu yaşatarak ve koruyarak gelecek nesiller için daha yaşanabilir bir ilçe haline getirmek, </a:t>
            </a:r>
          </a:p>
          <a:p>
            <a:r>
              <a:rPr lang="tr-TR" sz="900" b="1" dirty="0" smtClean="0">
                <a:latin typeface="Arial" pitchFamily="34" charset="0"/>
                <a:cs typeface="Arial" pitchFamily="34" charset="0"/>
              </a:rPr>
              <a:t>B- YETKİ , GÖREV VE SORUMLULUKLAR </a:t>
            </a:r>
          </a:p>
          <a:p>
            <a:r>
              <a:rPr lang="tr-TR" sz="900" b="1" dirty="0" smtClean="0">
                <a:latin typeface="Arial" pitchFamily="34" charset="0"/>
                <a:cs typeface="Arial" pitchFamily="34" charset="0"/>
              </a:rPr>
              <a:t>     Belediye, Belde sakinlerinin mali, müşterek nitelikteki ihtiyaçlarını karşılamak üzere, kurulan ve karar organı seçmenler tarafından seçilerek, oluşturulan idari ve mali özelliklere sahip, Kamu Tüzel kişisini ifade eder. Bu bağlamda bağlı bulunduğu pek çok Yasa ve mevzuat vardır. </a:t>
            </a:r>
          </a:p>
          <a:p>
            <a:r>
              <a:rPr lang="tr-TR" sz="900" b="1" dirty="0" smtClean="0">
                <a:latin typeface="Arial" pitchFamily="34" charset="0"/>
                <a:cs typeface="Arial" pitchFamily="34" charset="0"/>
              </a:rPr>
              <a:t>             5393 Sayılı Belediye Yasası,</a:t>
            </a:r>
          </a:p>
          <a:p>
            <a:r>
              <a:rPr lang="tr-TR" sz="900" b="1" dirty="0" smtClean="0">
                <a:latin typeface="Arial" pitchFamily="34" charset="0"/>
                <a:cs typeface="Arial" pitchFamily="34" charset="0"/>
              </a:rPr>
              <a:t>             2464 Sayılı Belediye Gelirleri Yasası </a:t>
            </a:r>
          </a:p>
          <a:p>
            <a:r>
              <a:rPr lang="tr-TR" sz="900" b="1" dirty="0" smtClean="0">
                <a:latin typeface="Arial" pitchFamily="34" charset="0"/>
                <a:cs typeface="Arial" pitchFamily="34" charset="0"/>
              </a:rPr>
              <a:t>             1319 Sayılı Emlak Vergisi Kanunu </a:t>
            </a:r>
          </a:p>
          <a:p>
            <a:r>
              <a:rPr lang="tr-TR" sz="900" b="1" dirty="0" smtClean="0">
                <a:latin typeface="Arial" pitchFamily="34" charset="0"/>
                <a:cs typeface="Arial" pitchFamily="34" charset="0"/>
              </a:rPr>
              <a:t>             1593 Sayılı Umumi Hıfzıssıhha Kanunu </a:t>
            </a:r>
          </a:p>
          <a:p>
            <a:r>
              <a:rPr lang="tr-TR" sz="900" b="1" dirty="0" smtClean="0">
                <a:latin typeface="Arial" pitchFamily="34" charset="0"/>
                <a:cs typeface="Arial" pitchFamily="34" charset="0"/>
              </a:rPr>
              <a:t>             3194 Sayılı İmar Kanunu </a:t>
            </a:r>
          </a:p>
          <a:p>
            <a:r>
              <a:rPr lang="tr-TR" sz="900" b="1" dirty="0" smtClean="0">
                <a:latin typeface="Arial" pitchFamily="34" charset="0"/>
                <a:cs typeface="Arial" pitchFamily="34" charset="0"/>
              </a:rPr>
              <a:t>             5366 Sayılı Yıpranan Tarihi ve Taşınmaz Varlıkların Yenilenerek korunması ve Yaşatılarak kullanılması hakkında Kanun </a:t>
            </a:r>
          </a:p>
          <a:p>
            <a:r>
              <a:rPr lang="tr-TR" sz="900" b="1" dirty="0" smtClean="0">
                <a:latin typeface="Arial" pitchFamily="34" charset="0"/>
                <a:cs typeface="Arial" pitchFamily="34" charset="0"/>
              </a:rPr>
              <a:t>            5018 Sayılı Kamu, Mali Yönetimi ve Kontrolü Kanunu </a:t>
            </a:r>
          </a:p>
          <a:p>
            <a:r>
              <a:rPr lang="tr-TR" sz="900" b="1" dirty="0" smtClean="0">
                <a:latin typeface="Arial" pitchFamily="34" charset="0"/>
                <a:cs typeface="Arial" pitchFamily="34" charset="0"/>
              </a:rPr>
              <a:t>            3516 Sayılı Ölçü ve Tartı Aletleri Kanunu </a:t>
            </a:r>
          </a:p>
          <a:p>
            <a:r>
              <a:rPr lang="tr-TR" sz="900" b="1" dirty="0" smtClean="0">
                <a:latin typeface="Arial" pitchFamily="34" charset="0"/>
                <a:cs typeface="Arial" pitchFamily="34" charset="0"/>
              </a:rPr>
              <a:t>            4734 Sayılı Kamu İhale Kanunu </a:t>
            </a:r>
          </a:p>
          <a:p>
            <a:r>
              <a:rPr lang="tr-TR" sz="900" b="1" dirty="0" smtClean="0">
                <a:latin typeface="Arial" pitchFamily="34" charset="0"/>
                <a:cs typeface="Arial" pitchFamily="34" charset="0"/>
              </a:rPr>
              <a:t>            4735 Sayılı Kamu İhale Sözleşmeleri Kanunu</a:t>
            </a:r>
          </a:p>
          <a:p>
            <a:r>
              <a:rPr lang="tr-TR" sz="900" b="1" dirty="0" smtClean="0">
                <a:latin typeface="Arial" pitchFamily="34" charset="0"/>
                <a:cs typeface="Arial" pitchFamily="34" charset="0"/>
              </a:rPr>
              <a:t>            2886 Sayılı Devlet İhale Kanunu</a:t>
            </a:r>
          </a:p>
          <a:p>
            <a:r>
              <a:rPr lang="tr-TR" sz="900" b="1" dirty="0" smtClean="0">
                <a:latin typeface="Arial" pitchFamily="34" charset="0"/>
                <a:cs typeface="Arial" pitchFamily="34" charset="0"/>
              </a:rPr>
              <a:t>            5434 Sayılı Emekli Sandığı Kanunu</a:t>
            </a:r>
          </a:p>
          <a:p>
            <a:r>
              <a:rPr lang="tr-TR" sz="900" b="1" dirty="0" smtClean="0">
                <a:latin typeface="Arial" pitchFamily="34" charset="0"/>
                <a:cs typeface="Arial" pitchFamily="34" charset="0"/>
              </a:rPr>
              <a:t>            4982 Sayılı Bilgi Edinme Kanunu </a:t>
            </a:r>
          </a:p>
          <a:p>
            <a:r>
              <a:rPr lang="tr-TR" sz="900" b="1" dirty="0" smtClean="0">
                <a:latin typeface="Arial" pitchFamily="34" charset="0"/>
                <a:cs typeface="Arial" pitchFamily="34" charset="0"/>
              </a:rPr>
              <a:t>            6245 Sayılı Harcırah Kanunu </a:t>
            </a:r>
          </a:p>
          <a:p>
            <a:r>
              <a:rPr lang="tr-TR" sz="900" b="1" dirty="0" smtClean="0">
                <a:latin typeface="Arial" pitchFamily="34" charset="0"/>
                <a:cs typeface="Arial" pitchFamily="34" charset="0"/>
              </a:rPr>
              <a:t>            4857 Sayılı İş Kanunu </a:t>
            </a:r>
          </a:p>
          <a:p>
            <a:r>
              <a:rPr lang="tr-TR" sz="900" b="1" dirty="0" smtClean="0">
                <a:latin typeface="Arial" pitchFamily="34" charset="0"/>
                <a:cs typeface="Arial" pitchFamily="34" charset="0"/>
              </a:rPr>
              <a:t>             5326 Kabahatler Kanunu</a:t>
            </a:r>
          </a:p>
          <a:p>
            <a:r>
              <a:rPr lang="tr-TR" sz="900" b="1" dirty="0" smtClean="0">
                <a:latin typeface="Arial" pitchFamily="34" charset="0"/>
                <a:cs typeface="Arial" pitchFamily="34" charset="0"/>
              </a:rPr>
              <a:t>             5510 Sayılı Sosyal Sigortalar ve Genel Sağlık Sigortası Kanunu </a:t>
            </a:r>
          </a:p>
          <a:p>
            <a:r>
              <a:rPr lang="tr-TR" sz="900" b="1" dirty="0" smtClean="0">
                <a:latin typeface="Arial" pitchFamily="34" charset="0"/>
                <a:cs typeface="Arial" pitchFamily="34" charset="0"/>
              </a:rPr>
              <a:t>             5179 Sayılı Gıdaların Üretimi, Tüketimi ve Denetlenmesine dair K.H.K değiştirilerek, kabulü hakkında kanun </a:t>
            </a:r>
          </a:p>
          <a:p>
            <a:r>
              <a:rPr lang="tr-TR" sz="900" b="1" dirty="0" smtClean="0">
                <a:latin typeface="Arial" pitchFamily="34" charset="0"/>
                <a:cs typeface="Arial" pitchFamily="34" charset="0"/>
              </a:rPr>
              <a:t>             3572 Sayılı İş yeri Açma ve Çalıştırma Ruhsatlarına dair K.H.K ‘</a:t>
            </a:r>
            <a:r>
              <a:rPr lang="tr-TR" sz="900" b="1" dirty="0" err="1" smtClean="0">
                <a:latin typeface="Arial" pitchFamily="34" charset="0"/>
                <a:cs typeface="Arial" pitchFamily="34" charset="0"/>
              </a:rPr>
              <a:t>nin</a:t>
            </a:r>
            <a:r>
              <a:rPr lang="tr-TR" sz="900" b="1" dirty="0" smtClean="0">
                <a:latin typeface="Arial" pitchFamily="34" charset="0"/>
                <a:cs typeface="Arial" pitchFamily="34" charset="0"/>
              </a:rPr>
              <a:t> değiştirilerek, kabulü hakkındaki kanun </a:t>
            </a:r>
          </a:p>
          <a:p>
            <a:r>
              <a:rPr lang="tr-TR" sz="900" b="1" dirty="0" smtClean="0">
                <a:latin typeface="Arial" pitchFamily="34" charset="0"/>
                <a:cs typeface="Arial" pitchFamily="34" charset="0"/>
              </a:rPr>
              <a:t>             657 Sayılı Devlet Memurları Kanunu 506 Sayılı Sosyal Sigortalar Kanunu ve ilgili Yasalar </a:t>
            </a:r>
          </a:p>
          <a:p>
            <a:r>
              <a:rPr lang="tr-TR" sz="900" b="1" dirty="0" smtClean="0">
                <a:latin typeface="Arial" pitchFamily="34" charset="0"/>
                <a:cs typeface="Arial" pitchFamily="34" charset="0"/>
              </a:rPr>
              <a:t>             634 Kat Mülkiyeti Kanunu </a:t>
            </a:r>
          </a:p>
          <a:p>
            <a:r>
              <a:rPr lang="tr-TR" sz="900" b="1" dirty="0" smtClean="0">
                <a:latin typeface="Arial" pitchFamily="34" charset="0"/>
                <a:cs typeface="Arial" pitchFamily="34" charset="0"/>
              </a:rPr>
              <a:t>             394 Sayılı Hafta Tatili Kanunu </a:t>
            </a:r>
          </a:p>
          <a:p>
            <a:r>
              <a:rPr lang="tr-TR" sz="900" b="1" dirty="0" smtClean="0">
                <a:latin typeface="Arial" pitchFamily="34" charset="0"/>
                <a:cs typeface="Arial" pitchFamily="34" charset="0"/>
              </a:rPr>
              <a:t>             5957 Sayılı Sebze ve Meyveler ile yeterli arz ve talep derinliği bulunan diğer malların ticaretinin düzenlenmesine dair Kanun </a:t>
            </a:r>
          </a:p>
          <a:p>
            <a:r>
              <a:rPr lang="tr-TR" sz="900" b="1" dirty="0" smtClean="0">
                <a:latin typeface="Arial" pitchFamily="34" charset="0"/>
                <a:cs typeface="Arial" pitchFamily="34" charset="0"/>
              </a:rPr>
              <a:t>             6111 Sayılı Yasa </a:t>
            </a:r>
          </a:p>
          <a:p>
            <a:r>
              <a:rPr lang="tr-TR" sz="900" b="1" dirty="0" smtClean="0">
                <a:latin typeface="Arial" pitchFamily="34" charset="0"/>
                <a:cs typeface="Arial" pitchFamily="34" charset="0"/>
              </a:rPr>
              <a:t>             6360 Sayılı yasa</a:t>
            </a:r>
          </a:p>
          <a:p>
            <a:endParaRPr lang="tr-TR" sz="9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88640"/>
            <a:ext cx="8229600" cy="6312194"/>
          </a:xfrm>
        </p:spPr>
        <p:txBody>
          <a:bodyPr>
            <a:noAutofit/>
          </a:bodyPr>
          <a:lstStyle/>
          <a:p>
            <a:pPr lvl="0"/>
            <a:r>
              <a:rPr lang="tr-TR" sz="1600" dirty="0" smtClean="0">
                <a:latin typeface="Arial" pitchFamily="34" charset="0"/>
                <a:cs typeface="Arial" pitchFamily="34" charset="0"/>
              </a:rPr>
              <a:t>İDAREYE İLİŞKİN BİLGİLER </a:t>
            </a:r>
          </a:p>
          <a:p>
            <a:pPr>
              <a:buNone/>
            </a:pPr>
            <a:r>
              <a:rPr lang="tr-TR" sz="1600" dirty="0" smtClean="0">
                <a:latin typeface="Arial" pitchFamily="34" charset="0"/>
                <a:cs typeface="Arial" pitchFamily="34" charset="0"/>
              </a:rPr>
              <a:t> </a:t>
            </a:r>
          </a:p>
          <a:p>
            <a:r>
              <a:rPr lang="tr-TR" sz="1600" dirty="0" smtClean="0">
                <a:latin typeface="Arial" pitchFamily="34" charset="0"/>
                <a:cs typeface="Arial" pitchFamily="34" charset="0"/>
              </a:rPr>
              <a:t>1-) FİZİKSEL YAPI </a:t>
            </a:r>
          </a:p>
          <a:p>
            <a:pPr>
              <a:buNone/>
            </a:pPr>
            <a:r>
              <a:rPr lang="tr-TR" sz="1600" dirty="0" smtClean="0">
                <a:latin typeface="Arial" pitchFamily="34" charset="0"/>
                <a:cs typeface="Arial" pitchFamily="34" charset="0"/>
              </a:rPr>
              <a:t> </a:t>
            </a:r>
          </a:p>
          <a:p>
            <a:r>
              <a:rPr lang="tr-TR" sz="1600" dirty="0" smtClean="0">
                <a:latin typeface="Arial" pitchFamily="34" charset="0"/>
                <a:cs typeface="Arial" pitchFamily="34" charset="0"/>
              </a:rPr>
              <a:t> 	Eski Adı, </a:t>
            </a:r>
            <a:r>
              <a:rPr lang="tr-TR" sz="1600" dirty="0" err="1" smtClean="0">
                <a:latin typeface="Arial" pitchFamily="34" charset="0"/>
                <a:cs typeface="Arial" pitchFamily="34" charset="0"/>
              </a:rPr>
              <a:t>Marla</a:t>
            </a:r>
            <a:r>
              <a:rPr lang="tr-TR" sz="1600" dirty="0" smtClean="0">
                <a:latin typeface="Arial" pitchFamily="34" charset="0"/>
                <a:cs typeface="Arial" pitchFamily="34" charset="0"/>
              </a:rPr>
              <a:t> olan, Akseki </a:t>
            </a:r>
            <a:r>
              <a:rPr lang="tr-TR" sz="1600" dirty="0" err="1" smtClean="0">
                <a:latin typeface="Arial" pitchFamily="34" charset="0"/>
                <a:cs typeface="Arial" pitchFamily="34" charset="0"/>
              </a:rPr>
              <a:t>Toroslar</a:t>
            </a:r>
            <a:r>
              <a:rPr lang="tr-TR" sz="1600" dirty="0" smtClean="0">
                <a:latin typeface="Arial" pitchFamily="34" charset="0"/>
                <a:cs typeface="Arial" pitchFamily="34" charset="0"/>
              </a:rPr>
              <a:t> üzerinde kurulmuştur. Daha sonra Selçuklu ve Osmanlı yönetimine geçen ilçede, Roma İmparatorluğu dönemlerinden bu yana toplumların yaşadığı bilinmektedir. 1872 ‘de Alanya’dan ayrılan Akseki 1901 yılında Antalya Konya Eyaleti dahilinde bağımsız bir sancak olmuştu. </a:t>
            </a:r>
          </a:p>
          <a:p>
            <a:r>
              <a:rPr lang="tr-TR" sz="1600" dirty="0" smtClean="0">
                <a:latin typeface="Arial" pitchFamily="34" charset="0"/>
                <a:cs typeface="Arial" pitchFamily="34" charset="0"/>
              </a:rPr>
              <a:t>         Kardelen çiçeğinin ana yurdu olan Akseki İlçesi, Antalya iline bağlı Batı </a:t>
            </a:r>
            <a:r>
              <a:rPr lang="tr-TR" sz="1600" dirty="0" err="1" smtClean="0">
                <a:latin typeface="Arial" pitchFamily="34" charset="0"/>
                <a:cs typeface="Arial" pitchFamily="34" charset="0"/>
              </a:rPr>
              <a:t>Torosların</a:t>
            </a:r>
            <a:r>
              <a:rPr lang="tr-TR" sz="1600" dirty="0" smtClean="0">
                <a:latin typeface="Arial" pitchFamily="34" charset="0"/>
                <a:cs typeface="Arial" pitchFamily="34" charset="0"/>
              </a:rPr>
              <a:t> güneyinde kurulmuş bir ilçedir. Doğusunda Gündoğmuş, Bozkır, batısında Manavgat, İbradı, Kuzeyinde Beyşehir, Seydişehir, Güneyinde Manavgat ve Gündoğmuş ilçeleri yer alır.</a:t>
            </a:r>
          </a:p>
          <a:p>
            <a:r>
              <a:rPr lang="tr-TR" sz="1600" dirty="0" smtClean="0">
                <a:latin typeface="Arial" pitchFamily="34" charset="0"/>
                <a:cs typeface="Arial" pitchFamily="34" charset="0"/>
              </a:rPr>
              <a:t>         Yüzölçümü; yaklaşık 178000 hektar</a:t>
            </a:r>
            <a:r>
              <a:rPr lang="tr-TR" sz="1600" baseline="30000" dirty="0" smtClean="0">
                <a:latin typeface="Arial" pitchFamily="34" charset="0"/>
                <a:cs typeface="Arial" pitchFamily="34" charset="0"/>
              </a:rPr>
              <a:t> </a:t>
            </a:r>
            <a:r>
              <a:rPr lang="tr-TR" sz="1600" dirty="0" smtClean="0">
                <a:latin typeface="Arial" pitchFamily="34" charset="0"/>
                <a:cs typeface="Arial" pitchFamily="34" charset="0"/>
              </a:rPr>
              <a:t> rakımı 1.050 ( merkez ) m</a:t>
            </a:r>
            <a:r>
              <a:rPr lang="tr-TR" sz="1600" b="1" dirty="0" smtClean="0">
                <a:latin typeface="Arial" pitchFamily="34" charset="0"/>
                <a:cs typeface="Arial" pitchFamily="34" charset="0"/>
              </a:rPr>
              <a:t> ² </a:t>
            </a:r>
            <a:r>
              <a:rPr lang="tr-TR" sz="1600" dirty="0" smtClean="0">
                <a:latin typeface="Arial" pitchFamily="34" charset="0"/>
                <a:cs typeface="Arial" pitchFamily="34" charset="0"/>
              </a:rPr>
              <a:t>‘</a:t>
            </a:r>
            <a:r>
              <a:rPr lang="tr-TR" sz="1600" dirty="0" err="1" smtClean="0">
                <a:latin typeface="Arial" pitchFamily="34" charset="0"/>
                <a:cs typeface="Arial" pitchFamily="34" charset="0"/>
              </a:rPr>
              <a:t>dir</a:t>
            </a:r>
            <a:r>
              <a:rPr lang="tr-TR" sz="1600" dirty="0" smtClean="0">
                <a:latin typeface="Arial" pitchFamily="34" charset="0"/>
                <a:cs typeface="Arial" pitchFamily="34" charset="0"/>
              </a:rPr>
              <a:t>. İlçenin coğrafi yapısı Manavgat Irmağı’nın oluşturduğu büyük bir vadi ile engebeli ve dağlık bir görünüme sahiptir. Kartallı Mağara ( </a:t>
            </a:r>
            <a:r>
              <a:rPr lang="tr-TR" sz="1600" dirty="0" err="1" smtClean="0">
                <a:latin typeface="Arial" pitchFamily="34" charset="0"/>
                <a:cs typeface="Arial" pitchFamily="34" charset="0"/>
              </a:rPr>
              <a:t>Bağarcık</a:t>
            </a:r>
            <a:r>
              <a:rPr lang="tr-TR" sz="1600" dirty="0" smtClean="0">
                <a:latin typeface="Arial" pitchFamily="34" charset="0"/>
                <a:cs typeface="Arial" pitchFamily="34" charset="0"/>
              </a:rPr>
              <a:t> ) Kuyucak, Düdencik  Mağarası (Çınar dibi) Buca kalan Mağarası, </a:t>
            </a:r>
            <a:r>
              <a:rPr lang="tr-TR" sz="1600" dirty="0" err="1" smtClean="0">
                <a:latin typeface="Arial" pitchFamily="34" charset="0"/>
                <a:cs typeface="Arial" pitchFamily="34" charset="0"/>
              </a:rPr>
              <a:t>Göktepe</a:t>
            </a:r>
            <a:r>
              <a:rPr lang="tr-TR" sz="1600" dirty="0" smtClean="0">
                <a:latin typeface="Arial" pitchFamily="34" charset="0"/>
                <a:cs typeface="Arial" pitchFamily="34" charset="0"/>
              </a:rPr>
              <a:t> Yaylası, Çimi yaylası, Irmak Vadisi, ilçenin diğer çekiciliği olan yerlerdir. Akseki’de; Karasal iklim görülür. Ortalama sıcaklığı 13-1 derece olup, maksimum sıcaklığı 36-7 derecedir. Akseki’de kışın sıcaklık – 14 dereceye kadar düşebilmektedir. </a:t>
            </a:r>
          </a:p>
          <a:p>
            <a:r>
              <a:rPr lang="tr-TR" sz="1600" dirty="0" smtClean="0">
                <a:latin typeface="Arial" pitchFamily="34" charset="0"/>
                <a:cs typeface="Arial" pitchFamily="34" charset="0"/>
              </a:rPr>
              <a:t> 2020 Yılı adrese dayalı nüfusa göre Akseki Nüfusu 10,957’dir.</a:t>
            </a:r>
          </a:p>
          <a:p>
            <a:r>
              <a:rPr lang="tr-TR" sz="1600" dirty="0" smtClean="0">
                <a:latin typeface="Arial" pitchFamily="34" charset="0"/>
                <a:cs typeface="Arial" pitchFamily="34" charset="0"/>
              </a:rPr>
              <a:t>         Yöre halkının başlıca geçim kaynakları: Ormancılık, ticaret ve hayvancılık olup, bağcılık ve badem yetiştiriciliği de fazladır. Oldukça taşlı olan bölgede sulanabilen arazilerde meyvecilik ve sebzecilikte yapılmaktadır.</a:t>
            </a:r>
          </a:p>
          <a:p>
            <a:pPr>
              <a:buNone/>
            </a:pPr>
            <a:r>
              <a:rPr lang="tr-TR" sz="1600" dirty="0" smtClean="0">
                <a:latin typeface="Arial" pitchFamily="34" charset="0"/>
                <a:cs typeface="Arial" pitchFamily="34" charset="0"/>
              </a:rPr>
              <a:t> </a:t>
            </a:r>
          </a:p>
          <a:p>
            <a:pPr algn="ctr"/>
            <a:endParaRPr lang="tr-TR" sz="11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0"/>
            <a:ext cx="8229600" cy="1143000"/>
          </a:xfrm>
        </p:spPr>
        <p:txBody>
          <a:bodyPr/>
          <a:lstStyle/>
          <a:p>
            <a:r>
              <a:rPr lang="tr-TR" dirty="0" smtClean="0"/>
              <a:t> </a:t>
            </a:r>
            <a:endParaRPr lang="tr-TR" dirty="0"/>
          </a:p>
        </p:txBody>
      </p:sp>
      <p:sp>
        <p:nvSpPr>
          <p:cNvPr id="3" name="2 İçerik Yer Tutucusu"/>
          <p:cNvSpPr>
            <a:spLocks noGrp="1"/>
          </p:cNvSpPr>
          <p:nvPr>
            <p:ph idx="1"/>
          </p:nvPr>
        </p:nvSpPr>
        <p:spPr>
          <a:xfrm>
            <a:off x="539552" y="620688"/>
            <a:ext cx="8229600" cy="5451518"/>
          </a:xfrm>
        </p:spPr>
        <p:txBody>
          <a:bodyPr>
            <a:noAutofit/>
          </a:bodyPr>
          <a:lstStyle/>
          <a:p>
            <a:r>
              <a:rPr lang="tr-TR" sz="1600" dirty="0" smtClean="0">
                <a:latin typeface="Arial" pitchFamily="34" charset="0"/>
                <a:cs typeface="Arial" pitchFamily="34" charset="0"/>
              </a:rPr>
              <a:t> 2- ÖRGÜT YAPISI  </a:t>
            </a:r>
          </a:p>
          <a:p>
            <a:pPr>
              <a:buNone/>
            </a:pPr>
            <a:r>
              <a:rPr lang="tr-TR" sz="1600" dirty="0" smtClean="0">
                <a:latin typeface="Arial" pitchFamily="34" charset="0"/>
                <a:cs typeface="Arial" pitchFamily="34" charset="0"/>
              </a:rPr>
              <a:t>             </a:t>
            </a:r>
          </a:p>
          <a:p>
            <a:pPr algn="ctr">
              <a:buNone/>
            </a:pPr>
            <a:r>
              <a:rPr lang="tr-TR" sz="1600" dirty="0" smtClean="0">
                <a:latin typeface="Arial" pitchFamily="34" charset="0"/>
                <a:cs typeface="Arial" pitchFamily="34" charset="0"/>
              </a:rPr>
              <a:t> Belediye Başkanı</a:t>
            </a:r>
          </a:p>
          <a:p>
            <a:pPr algn="ctr">
              <a:buNone/>
            </a:pPr>
            <a:r>
              <a:rPr lang="tr-TR" sz="1600" dirty="0" smtClean="0">
                <a:latin typeface="Arial" pitchFamily="34" charset="0"/>
                <a:cs typeface="Arial" pitchFamily="34" charset="0"/>
              </a:rPr>
              <a:t>İbrahim Özkan</a:t>
            </a:r>
          </a:p>
          <a:p>
            <a:pPr algn="ctr">
              <a:buNone/>
            </a:pPr>
            <a:endParaRPr lang="tr-TR" sz="1600" dirty="0" smtClean="0">
              <a:latin typeface="Arial" pitchFamily="34" charset="0"/>
              <a:cs typeface="Arial" pitchFamily="34" charset="0"/>
            </a:endParaRPr>
          </a:p>
          <a:p>
            <a:pPr algn="ctr">
              <a:buNone/>
            </a:pPr>
            <a:r>
              <a:rPr lang="tr-TR" sz="1600" dirty="0" smtClean="0">
                <a:latin typeface="Arial" pitchFamily="34" charset="0"/>
                <a:cs typeface="Arial" pitchFamily="34" charset="0"/>
              </a:rPr>
              <a:t>Belediye Meclisi                                     Belediye Encümeni</a:t>
            </a:r>
          </a:p>
          <a:p>
            <a:pPr algn="ctr">
              <a:buNone/>
            </a:pPr>
            <a:endParaRPr lang="tr-TR" sz="1600" dirty="0" smtClean="0">
              <a:latin typeface="Arial" pitchFamily="34" charset="0"/>
              <a:cs typeface="Arial" pitchFamily="34" charset="0"/>
            </a:endParaRPr>
          </a:p>
          <a:p>
            <a:pPr>
              <a:buNone/>
            </a:pPr>
            <a:endParaRPr lang="tr-TR" sz="1600" dirty="0" smtClean="0">
              <a:latin typeface="Arial" pitchFamily="34" charset="0"/>
              <a:cs typeface="Arial" pitchFamily="34" charset="0"/>
            </a:endParaRPr>
          </a:p>
          <a:p>
            <a:pPr>
              <a:buNone/>
            </a:pPr>
            <a:r>
              <a:rPr lang="tr-TR" sz="1600" dirty="0" smtClean="0">
                <a:latin typeface="Arial" pitchFamily="34" charset="0"/>
                <a:cs typeface="Arial" pitchFamily="34" charset="0"/>
              </a:rPr>
              <a:t>Mali Hizmetler Müdürlüğü	İmar Şehircilik Müdürlüğü	Yazı İşleri Müdürlüğü</a:t>
            </a:r>
          </a:p>
          <a:p>
            <a:pPr>
              <a:buNone/>
            </a:pPr>
            <a:endParaRPr lang="tr-TR" sz="1600" dirty="0" smtClean="0">
              <a:latin typeface="Arial" pitchFamily="34" charset="0"/>
              <a:cs typeface="Arial" pitchFamily="34" charset="0"/>
            </a:endParaRPr>
          </a:p>
          <a:p>
            <a:pPr algn="ctr"/>
            <a:endParaRPr lang="tr-TR" sz="1600" dirty="0" smtClean="0">
              <a:latin typeface="Arial" pitchFamily="34" charset="0"/>
              <a:cs typeface="Arial" pitchFamily="34" charset="0"/>
            </a:endParaRPr>
          </a:p>
          <a:p>
            <a:pPr>
              <a:buNone/>
            </a:pPr>
            <a:r>
              <a:rPr lang="tr-TR" sz="1600" dirty="0" smtClean="0">
                <a:latin typeface="Arial" pitchFamily="34" charset="0"/>
                <a:cs typeface="Arial" pitchFamily="34" charset="0"/>
              </a:rPr>
              <a:t>Zabıta Amirliği		Fen İşleri Müdürlüğü	Plan ve Proje Müdürlüğü</a:t>
            </a:r>
          </a:p>
          <a:p>
            <a:pPr>
              <a:buNone/>
            </a:pPr>
            <a:endParaRPr lang="tr-TR" sz="1600" dirty="0" smtClean="0">
              <a:latin typeface="Arial" pitchFamily="34" charset="0"/>
              <a:cs typeface="Arial" pitchFamily="34" charset="0"/>
            </a:endParaRPr>
          </a:p>
          <a:p>
            <a:pPr>
              <a:buNone/>
            </a:pPr>
            <a:r>
              <a:rPr lang="tr-TR" sz="1600" dirty="0" smtClean="0">
                <a:latin typeface="Arial" pitchFamily="34" charset="0"/>
                <a:cs typeface="Arial" pitchFamily="34" charset="0"/>
              </a:rPr>
              <a:t>		</a:t>
            </a:r>
          </a:p>
          <a:p>
            <a:pPr>
              <a:buNone/>
            </a:pPr>
            <a:r>
              <a:rPr lang="tr-TR" sz="1600" dirty="0" smtClean="0">
                <a:latin typeface="Arial" pitchFamily="34" charset="0"/>
                <a:cs typeface="Arial" pitchFamily="34" charset="0"/>
              </a:rPr>
              <a:t>Muhtarlık İşleri Müdürlüğü	İnsan Kay. ve </a:t>
            </a:r>
            <a:r>
              <a:rPr lang="tr-TR" sz="1600" dirty="0" err="1" smtClean="0">
                <a:latin typeface="Arial" pitchFamily="34" charset="0"/>
                <a:cs typeface="Arial" pitchFamily="34" charset="0"/>
              </a:rPr>
              <a:t>Eğt</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Müd</a:t>
            </a:r>
            <a:r>
              <a:rPr lang="tr-TR" sz="1600" dirty="0" smtClean="0">
                <a:latin typeface="Arial" pitchFamily="34" charset="0"/>
                <a:cs typeface="Arial" pitchFamily="34" charset="0"/>
              </a:rPr>
              <a:t>.	Sosyal Yardım İşleri </a:t>
            </a:r>
            <a:r>
              <a:rPr lang="tr-TR" sz="1600" dirty="0" err="1" smtClean="0">
                <a:latin typeface="Arial" pitchFamily="34" charset="0"/>
                <a:cs typeface="Arial" pitchFamily="34" charset="0"/>
              </a:rPr>
              <a:t>Müd</a:t>
            </a:r>
            <a:r>
              <a:rPr lang="tr-TR" sz="1600" dirty="0" smtClean="0">
                <a:latin typeface="Arial" pitchFamily="34" charset="0"/>
                <a:cs typeface="Arial" pitchFamily="34" charset="0"/>
              </a:rPr>
              <a:t>.</a:t>
            </a:r>
            <a:endParaRPr lang="tr-TR"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697559"/>
          </a:xfrm>
        </p:spPr>
        <p:txBody>
          <a:bodyPr>
            <a:normAutofit lnSpcReduction="10000"/>
          </a:bodyPr>
          <a:lstStyle/>
          <a:p>
            <a:endParaRPr lang="tr-TR" sz="1800" dirty="0" smtClean="0">
              <a:latin typeface="Arial" pitchFamily="34" charset="0"/>
              <a:cs typeface="Arial" pitchFamily="34" charset="0"/>
            </a:endParaRPr>
          </a:p>
          <a:p>
            <a:pPr>
              <a:buNone/>
            </a:pPr>
            <a:r>
              <a:rPr lang="tr-TR" sz="1800" dirty="0" smtClean="0">
                <a:latin typeface="Arial" pitchFamily="34" charset="0"/>
                <a:cs typeface="Arial" pitchFamily="34" charset="0"/>
              </a:rPr>
              <a:t>     3- </a:t>
            </a:r>
            <a:r>
              <a:rPr lang="tr-TR" sz="1800" dirty="0">
                <a:latin typeface="Arial" pitchFamily="34" charset="0"/>
                <a:cs typeface="Arial" pitchFamily="34" charset="0"/>
              </a:rPr>
              <a:t>BİLGİ VE TEKNOLOJİK KAYNAKLAR </a:t>
            </a:r>
          </a:p>
          <a:p>
            <a:pPr>
              <a:buNone/>
            </a:pPr>
            <a:r>
              <a:rPr lang="tr-TR" sz="1800" dirty="0">
                <a:latin typeface="Arial" pitchFamily="34" charset="0"/>
                <a:cs typeface="Arial" pitchFamily="34" charset="0"/>
              </a:rPr>
              <a:t> </a:t>
            </a:r>
          </a:p>
          <a:p>
            <a:r>
              <a:rPr lang="tr-TR" sz="1800" dirty="0" smtClean="0">
                <a:latin typeface="Arial" pitchFamily="34" charset="0"/>
                <a:cs typeface="Arial" pitchFamily="34" charset="0"/>
              </a:rPr>
              <a:t>Belediyemizde </a:t>
            </a:r>
            <a:r>
              <a:rPr lang="tr-TR" sz="1800" dirty="0">
                <a:latin typeface="Arial" pitchFamily="34" charset="0"/>
                <a:cs typeface="Arial" pitchFamily="34" charset="0"/>
              </a:rPr>
              <a:t>9</a:t>
            </a:r>
            <a:r>
              <a:rPr lang="tr-TR" sz="1800" dirty="0" smtClean="0">
                <a:latin typeface="Arial" pitchFamily="34" charset="0"/>
                <a:cs typeface="Arial" pitchFamily="34" charset="0"/>
              </a:rPr>
              <a:t> </a:t>
            </a:r>
            <a:r>
              <a:rPr lang="tr-TR" sz="1800" dirty="0">
                <a:latin typeface="Arial" pitchFamily="34" charset="0"/>
                <a:cs typeface="Arial" pitchFamily="34" charset="0"/>
              </a:rPr>
              <a:t>Adet Muhasebe Müdürlüğünde, </a:t>
            </a:r>
            <a:r>
              <a:rPr lang="tr-TR" sz="1800" dirty="0" smtClean="0">
                <a:latin typeface="Arial" pitchFamily="34" charset="0"/>
                <a:cs typeface="Arial" pitchFamily="34" charset="0"/>
              </a:rPr>
              <a:t>4 Adet </a:t>
            </a:r>
            <a:r>
              <a:rPr lang="tr-TR" sz="1800" dirty="0">
                <a:latin typeface="Arial" pitchFamily="34" charset="0"/>
                <a:cs typeface="Arial" pitchFamily="34" charset="0"/>
              </a:rPr>
              <a:t>İmar </a:t>
            </a:r>
            <a:r>
              <a:rPr lang="tr-TR" sz="1800" dirty="0" smtClean="0">
                <a:latin typeface="Arial" pitchFamily="34" charset="0"/>
                <a:cs typeface="Arial" pitchFamily="34" charset="0"/>
              </a:rPr>
              <a:t>Şehircilik </a:t>
            </a:r>
            <a:r>
              <a:rPr lang="tr-TR" sz="1800" dirty="0">
                <a:latin typeface="Arial" pitchFamily="34" charset="0"/>
                <a:cs typeface="Arial" pitchFamily="34" charset="0"/>
              </a:rPr>
              <a:t>Müdürlüğünde , </a:t>
            </a:r>
            <a:r>
              <a:rPr lang="tr-TR" sz="1800" dirty="0" smtClean="0">
                <a:latin typeface="Arial" pitchFamily="34" charset="0"/>
                <a:cs typeface="Arial" pitchFamily="34" charset="0"/>
              </a:rPr>
              <a:t>3 </a:t>
            </a:r>
            <a:r>
              <a:rPr lang="tr-TR" sz="1800" dirty="0">
                <a:latin typeface="Arial" pitchFamily="34" charset="0"/>
                <a:cs typeface="Arial" pitchFamily="34" charset="0"/>
              </a:rPr>
              <a:t>Adet Yazı İ</a:t>
            </a:r>
            <a:r>
              <a:rPr lang="tr-TR" sz="1800" dirty="0" smtClean="0">
                <a:latin typeface="Arial" pitchFamily="34" charset="0"/>
                <a:cs typeface="Arial" pitchFamily="34" charset="0"/>
              </a:rPr>
              <a:t>şleri Müdürlüğünde </a:t>
            </a:r>
            <a:r>
              <a:rPr lang="tr-TR" sz="1800" dirty="0">
                <a:latin typeface="Arial" pitchFamily="34" charset="0"/>
                <a:cs typeface="Arial" pitchFamily="34" charset="0"/>
              </a:rPr>
              <a:t>, </a:t>
            </a:r>
            <a:r>
              <a:rPr lang="tr-TR" sz="1800" dirty="0" smtClean="0">
                <a:latin typeface="Arial" pitchFamily="34" charset="0"/>
                <a:cs typeface="Arial" pitchFamily="34" charset="0"/>
              </a:rPr>
              <a:t>2 </a:t>
            </a:r>
            <a:r>
              <a:rPr lang="tr-TR" sz="1800" dirty="0">
                <a:latin typeface="Arial" pitchFamily="34" charset="0"/>
                <a:cs typeface="Arial" pitchFamily="34" charset="0"/>
              </a:rPr>
              <a:t>Adet Zabıta </a:t>
            </a:r>
            <a:r>
              <a:rPr lang="tr-TR" sz="1800" dirty="0" smtClean="0">
                <a:latin typeface="Arial" pitchFamily="34" charset="0"/>
                <a:cs typeface="Arial" pitchFamily="34" charset="0"/>
              </a:rPr>
              <a:t>Amirliğinde ,4 </a:t>
            </a:r>
            <a:r>
              <a:rPr lang="tr-TR" sz="1800" dirty="0">
                <a:latin typeface="Arial" pitchFamily="34" charset="0"/>
                <a:cs typeface="Arial" pitchFamily="34" charset="0"/>
              </a:rPr>
              <a:t>adet </a:t>
            </a:r>
            <a:r>
              <a:rPr lang="tr-TR" sz="1800" dirty="0" smtClean="0">
                <a:latin typeface="Arial" pitchFamily="34" charset="0"/>
                <a:cs typeface="Arial" pitchFamily="34" charset="0"/>
              </a:rPr>
              <a:t>Sekreterlikte, 2 adet Ruhsat Bölümünde  2 adet Emlak Biriminde ,3 </a:t>
            </a:r>
            <a:r>
              <a:rPr lang="tr-TR" sz="1800" dirty="0">
                <a:latin typeface="Arial" pitchFamily="34" charset="0"/>
                <a:cs typeface="Arial" pitchFamily="34" charset="0"/>
              </a:rPr>
              <a:t>adet </a:t>
            </a:r>
            <a:r>
              <a:rPr lang="tr-TR" sz="1800" dirty="0" smtClean="0">
                <a:latin typeface="Arial" pitchFamily="34" charset="0"/>
                <a:cs typeface="Arial" pitchFamily="34" charset="0"/>
              </a:rPr>
              <a:t>Tahsilat Biriminde, 2 adet Plan Proje Müdürlüğünde 1 </a:t>
            </a:r>
            <a:r>
              <a:rPr lang="tr-TR" sz="1800" dirty="0">
                <a:latin typeface="Arial" pitchFamily="34" charset="0"/>
                <a:cs typeface="Arial" pitchFamily="34" charset="0"/>
              </a:rPr>
              <a:t>adet </a:t>
            </a:r>
            <a:r>
              <a:rPr lang="tr-TR" sz="1800" dirty="0" smtClean="0">
                <a:latin typeface="Arial" pitchFamily="34" charset="0"/>
                <a:cs typeface="Arial" pitchFamily="34" charset="0"/>
              </a:rPr>
              <a:t>Fen İşleri Müdürlüğünde </a:t>
            </a:r>
            <a:r>
              <a:rPr lang="tr-TR" sz="1800" dirty="0">
                <a:latin typeface="Arial" pitchFamily="34" charset="0"/>
                <a:cs typeface="Arial" pitchFamily="34" charset="0"/>
              </a:rPr>
              <a:t>olmak üzere toplam </a:t>
            </a:r>
            <a:r>
              <a:rPr lang="tr-TR" sz="1800" dirty="0" smtClean="0">
                <a:latin typeface="Arial" pitchFamily="34" charset="0"/>
                <a:cs typeface="Arial" pitchFamily="34" charset="0"/>
              </a:rPr>
              <a:t>32 adet </a:t>
            </a:r>
            <a:r>
              <a:rPr lang="tr-TR" sz="1800" dirty="0">
                <a:latin typeface="Arial" pitchFamily="34" charset="0"/>
                <a:cs typeface="Arial" pitchFamily="34" charset="0"/>
              </a:rPr>
              <a:t>bilgisayar bulunmaktadır. </a:t>
            </a:r>
          </a:p>
          <a:p>
            <a:r>
              <a:rPr lang="tr-TR" sz="1800" dirty="0" smtClean="0">
                <a:latin typeface="Arial" pitchFamily="34" charset="0"/>
                <a:cs typeface="Arial" pitchFamily="34" charset="0"/>
              </a:rPr>
              <a:t>Bilgisayarlar </a:t>
            </a:r>
            <a:r>
              <a:rPr lang="tr-TR" sz="1800" dirty="0">
                <a:latin typeface="Arial" pitchFamily="34" charset="0"/>
                <a:cs typeface="Arial" pitchFamily="34" charset="0"/>
              </a:rPr>
              <a:t>üzerinde Microsoft, Windows, Office lisanslı yazılımları ve emlak, su, evlendirme vb. paket programlar bulunmakta ve tüm bilgisayarlar çağın gereği olarak internete erişebilmektedir. </a:t>
            </a:r>
          </a:p>
          <a:p>
            <a:r>
              <a:rPr lang="tr-TR" sz="1800" dirty="0" smtClean="0">
                <a:latin typeface="Arial" pitchFamily="34" charset="0"/>
                <a:cs typeface="Arial" pitchFamily="34" charset="0"/>
              </a:rPr>
              <a:t>5393 </a:t>
            </a:r>
            <a:r>
              <a:rPr lang="tr-TR" sz="1800" dirty="0">
                <a:latin typeface="Arial" pitchFamily="34" charset="0"/>
                <a:cs typeface="Arial" pitchFamily="34" charset="0"/>
              </a:rPr>
              <a:t>Sayılı Belediyeler Kanununa dayalı hazırlanan e belediye bilgisayar sistemlerine dayalı olarak hizmet üretimi yapılmaktadır. </a:t>
            </a:r>
            <a:endParaRPr lang="tr-TR" sz="1800" dirty="0" smtClean="0">
              <a:latin typeface="Arial" pitchFamily="34" charset="0"/>
              <a:cs typeface="Arial" pitchFamily="34" charset="0"/>
            </a:endParaRPr>
          </a:p>
          <a:p>
            <a:r>
              <a:rPr lang="tr-TR" sz="1800" dirty="0" smtClean="0">
                <a:latin typeface="Arial" pitchFamily="34" charset="0"/>
                <a:cs typeface="Arial" pitchFamily="34" charset="0"/>
              </a:rPr>
              <a:t>Belediyemizde daha önce olmayan e-ödeme online tahsilat ve emlak beyan sistemleri yapılmıştır. </a:t>
            </a:r>
          </a:p>
          <a:p>
            <a:endParaRPr lang="tr-TR" sz="1800" dirty="0">
              <a:latin typeface="Arial" pitchFamily="34" charset="0"/>
              <a:cs typeface="Arial" pitchFamily="34" charset="0"/>
            </a:endParaRPr>
          </a:p>
          <a:p>
            <a:pPr>
              <a:buNone/>
            </a:pPr>
            <a:r>
              <a:rPr lang="tr-TR" sz="1800" dirty="0" smtClean="0">
                <a:latin typeface="Arial" pitchFamily="34" charset="0"/>
                <a:cs typeface="Arial" pitchFamily="34" charset="0"/>
              </a:rPr>
              <a:t>     4- </a:t>
            </a:r>
            <a:r>
              <a:rPr lang="tr-TR" sz="1800" dirty="0">
                <a:latin typeface="Arial" pitchFamily="34" charset="0"/>
                <a:cs typeface="Arial" pitchFamily="34" charset="0"/>
              </a:rPr>
              <a:t>İNSAN KAYNAKLARI </a:t>
            </a:r>
          </a:p>
          <a:p>
            <a:r>
              <a:rPr lang="tr-TR" sz="1800" dirty="0" smtClean="0">
                <a:latin typeface="Arial" pitchFamily="34" charset="0"/>
                <a:cs typeface="Arial" pitchFamily="34" charset="0"/>
              </a:rPr>
              <a:t>Belediyemizde</a:t>
            </a:r>
            <a:r>
              <a:rPr lang="tr-TR" sz="1800" dirty="0">
                <a:latin typeface="Arial" pitchFamily="34" charset="0"/>
                <a:cs typeface="Arial" pitchFamily="34" charset="0"/>
              </a:rPr>
              <a:t>; </a:t>
            </a:r>
            <a:r>
              <a:rPr lang="tr-TR" sz="1800" dirty="0" smtClean="0">
                <a:latin typeface="Arial" pitchFamily="34" charset="0"/>
                <a:cs typeface="Arial" pitchFamily="34" charset="0"/>
              </a:rPr>
              <a:t>2021 </a:t>
            </a:r>
            <a:r>
              <a:rPr lang="tr-TR" sz="1800" dirty="0">
                <a:latin typeface="Arial" pitchFamily="34" charset="0"/>
                <a:cs typeface="Arial" pitchFamily="34" charset="0"/>
              </a:rPr>
              <a:t>yılı içerisinde </a:t>
            </a:r>
            <a:r>
              <a:rPr lang="tr-TR" sz="1800" dirty="0" smtClean="0">
                <a:latin typeface="Arial" pitchFamily="34" charset="0"/>
                <a:cs typeface="Arial" pitchFamily="34" charset="0"/>
              </a:rPr>
              <a:t>20 </a:t>
            </a:r>
            <a:r>
              <a:rPr lang="tr-TR" sz="1800" dirty="0">
                <a:latin typeface="Arial" pitchFamily="34" charset="0"/>
                <a:cs typeface="Arial" pitchFamily="34" charset="0"/>
              </a:rPr>
              <a:t>memur ve </a:t>
            </a:r>
            <a:r>
              <a:rPr lang="tr-TR" sz="1800" dirty="0" smtClean="0">
                <a:latin typeface="Arial" pitchFamily="34" charset="0"/>
                <a:cs typeface="Arial" pitchFamily="34" charset="0"/>
              </a:rPr>
              <a:t>29 işçi, 3 sözleşmeli personel  </a:t>
            </a:r>
            <a:r>
              <a:rPr lang="tr-TR" sz="1800" dirty="0">
                <a:latin typeface="Arial" pitchFamily="34" charset="0"/>
                <a:cs typeface="Arial" pitchFamily="34" charset="0"/>
              </a:rPr>
              <a:t>olmak üzere toplam </a:t>
            </a:r>
            <a:r>
              <a:rPr lang="tr-TR" sz="1800" dirty="0" smtClean="0">
                <a:latin typeface="Arial" pitchFamily="34" charset="0"/>
                <a:cs typeface="Arial" pitchFamily="34" charset="0"/>
              </a:rPr>
              <a:t>52 </a:t>
            </a:r>
            <a:r>
              <a:rPr lang="tr-TR" sz="1800" dirty="0">
                <a:latin typeface="Arial" pitchFamily="34" charset="0"/>
                <a:cs typeface="Arial" pitchFamily="34" charset="0"/>
              </a:rPr>
              <a:t>çalışan bulunmaktadır.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5840435"/>
          </a:xfrm>
        </p:spPr>
        <p:txBody>
          <a:bodyPr>
            <a:normAutofit/>
          </a:bodyPr>
          <a:lstStyle/>
          <a:p>
            <a:pPr>
              <a:buNone/>
            </a:pPr>
            <a:endParaRPr lang="tr-TR" sz="1400" dirty="0" smtClean="0"/>
          </a:p>
          <a:p>
            <a:pPr>
              <a:buNone/>
            </a:pPr>
            <a:endParaRPr lang="tr-TR" sz="1400" dirty="0" smtClean="0"/>
          </a:p>
          <a:p>
            <a:pPr>
              <a:buNone/>
            </a:pPr>
            <a:endParaRPr lang="tr-TR" sz="1400" dirty="0" smtClean="0"/>
          </a:p>
          <a:p>
            <a:pPr>
              <a:buNone/>
            </a:pPr>
            <a:r>
              <a:rPr lang="tr-TR" sz="1400" dirty="0" smtClean="0"/>
              <a:t>İLİ              </a:t>
            </a:r>
            <a:r>
              <a:rPr lang="tr-TR" sz="1400" dirty="0"/>
              <a:t>: ANTALYA </a:t>
            </a:r>
          </a:p>
          <a:p>
            <a:pPr>
              <a:buNone/>
            </a:pPr>
            <a:r>
              <a:rPr lang="tr-TR" sz="1400" dirty="0"/>
              <a:t>İLÇESİ        : AKSEKİ </a:t>
            </a:r>
          </a:p>
          <a:p>
            <a:pPr>
              <a:buNone/>
            </a:pPr>
            <a:r>
              <a:rPr lang="tr-TR" sz="1400" dirty="0"/>
              <a:t>KURUMU  : AKSEKİ BELEDİYE BAŞKANLIĞI </a:t>
            </a:r>
          </a:p>
          <a:p>
            <a:pPr>
              <a:buNone/>
            </a:pPr>
            <a:r>
              <a:rPr lang="tr-TR" sz="1400" dirty="0"/>
              <a:t> </a:t>
            </a:r>
          </a:p>
          <a:p>
            <a:pPr>
              <a:buNone/>
            </a:pPr>
            <a:r>
              <a:rPr lang="tr-TR" sz="1400" dirty="0"/>
              <a:t> </a:t>
            </a:r>
            <a:r>
              <a:rPr lang="tr-TR" sz="1400" dirty="0" smtClean="0"/>
              <a:t>  </a:t>
            </a:r>
            <a:endParaRPr lang="tr-TR" sz="1400" dirty="0"/>
          </a:p>
          <a:p>
            <a:pPr>
              <a:buNone/>
            </a:pPr>
            <a:endParaRPr lang="tr-TR" sz="1400" dirty="0" smtClean="0"/>
          </a:p>
          <a:p>
            <a:pPr>
              <a:buNone/>
            </a:pPr>
            <a:endParaRPr lang="tr-TR" sz="1400" dirty="0"/>
          </a:p>
          <a:p>
            <a:pPr>
              <a:buNone/>
            </a:pPr>
            <a:r>
              <a:rPr lang="tr-TR" sz="1400" dirty="0" smtClean="0"/>
              <a:t>                        MEMUR </a:t>
            </a:r>
            <a:r>
              <a:rPr lang="tr-TR" sz="1400" dirty="0"/>
              <a:t>NORM KADRO 	</a:t>
            </a:r>
            <a:r>
              <a:rPr lang="tr-TR" sz="1400" dirty="0" smtClean="0"/>
              <a:t>                    MEVCUT </a:t>
            </a:r>
            <a:r>
              <a:rPr lang="tr-TR" sz="1400" dirty="0"/>
              <a:t>MEMUR KADROLARI </a:t>
            </a:r>
            <a:endParaRPr lang="tr-TR" sz="1400" dirty="0" smtClean="0"/>
          </a:p>
          <a:p>
            <a:pPr>
              <a:buNone/>
            </a:pPr>
            <a:endParaRPr lang="tr-TR" sz="1400" dirty="0"/>
          </a:p>
          <a:p>
            <a:pPr>
              <a:buNone/>
            </a:pPr>
            <a:endParaRPr lang="tr-TR" sz="1400" dirty="0" smtClean="0"/>
          </a:p>
          <a:p>
            <a:pPr>
              <a:buNone/>
            </a:pPr>
            <a:endParaRPr lang="tr-TR" sz="1400" dirty="0"/>
          </a:p>
          <a:p>
            <a:pPr>
              <a:buNone/>
            </a:pPr>
            <a:endParaRPr lang="tr-TR" sz="1400" dirty="0" smtClean="0"/>
          </a:p>
          <a:p>
            <a:pPr>
              <a:buNone/>
            </a:pPr>
            <a:endParaRPr lang="tr-TR" sz="1400" dirty="0"/>
          </a:p>
          <a:p>
            <a:pPr>
              <a:buNone/>
            </a:pPr>
            <a:endParaRPr lang="tr-TR" sz="1400" dirty="0" smtClean="0"/>
          </a:p>
          <a:p>
            <a:pPr algn="ctr">
              <a:buNone/>
            </a:pPr>
            <a:endParaRPr lang="tr-TR" sz="1400" dirty="0"/>
          </a:p>
          <a:p>
            <a:pPr algn="ctr">
              <a:buNone/>
            </a:pPr>
            <a:endParaRPr lang="tr-TR" sz="1400" dirty="0" smtClean="0"/>
          </a:p>
          <a:p>
            <a:pPr>
              <a:buNone/>
            </a:pPr>
            <a:endParaRPr lang="tr-TR" sz="1400" dirty="0"/>
          </a:p>
          <a:p>
            <a:pPr>
              <a:buNone/>
            </a:pPr>
            <a:endParaRPr lang="tr-TR" sz="1400" dirty="0" smtClean="0"/>
          </a:p>
        </p:txBody>
      </p:sp>
      <p:graphicFrame>
        <p:nvGraphicFramePr>
          <p:cNvPr id="4" name="3 Tablo"/>
          <p:cNvGraphicFramePr>
            <a:graphicFrameLocks noGrp="1"/>
          </p:cNvGraphicFramePr>
          <p:nvPr/>
        </p:nvGraphicFramePr>
        <p:xfrm>
          <a:off x="785786" y="3786190"/>
          <a:ext cx="7143800" cy="1351598"/>
        </p:xfrm>
        <a:graphic>
          <a:graphicData uri="http://schemas.openxmlformats.org/drawingml/2006/table">
            <a:tbl>
              <a:tblPr firstRow="1" bandRow="1">
                <a:effectLst>
                  <a:outerShdw blurRad="50800" dist="50800" dir="5400000" algn="ctr" rotWithShape="0">
                    <a:schemeClr val="tx1"/>
                  </a:outerShdw>
                </a:effectLst>
                <a:tableStyleId>{5C22544A-7EE6-4342-B048-85BDC9FD1C3A}</a:tableStyleId>
              </a:tblPr>
              <a:tblGrid>
                <a:gridCol w="7143800"/>
              </a:tblGrid>
              <a:tr h="6757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0" kern="1200" dirty="0" smtClean="0">
                          <a:solidFill>
                            <a:schemeClr val="tx1"/>
                          </a:solidFill>
                          <a:latin typeface="+mn-lt"/>
                          <a:ea typeface="+mn-ea"/>
                          <a:cs typeface="+mn-cs"/>
                        </a:rPr>
                        <a:t>STANDART TOPLAMI 	DOLU             BOŞ            TOPLAM </a:t>
                      </a:r>
                      <a:endParaRPr lang="tr-TR" dirty="0"/>
                    </a:p>
                  </a:txBody>
                  <a:tcPr>
                    <a:noFill/>
                  </a:tcPr>
                </a:tc>
              </a:tr>
              <a:tr h="6757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smtClean="0">
                          <a:solidFill>
                            <a:schemeClr val="dk1"/>
                          </a:solidFill>
                          <a:latin typeface="+mn-lt"/>
                          <a:ea typeface="+mn-ea"/>
                          <a:cs typeface="+mn-cs"/>
                        </a:rPr>
                        <a:t>                 62                                 24                  38                 </a:t>
                      </a:r>
                    </a:p>
                    <a:p>
                      <a:r>
                        <a:rPr lang="tr-TR" dirty="0" smtClean="0"/>
                        <a:t> </a:t>
                      </a:r>
                      <a:endParaRPr lang="tr-TR" dirty="0"/>
                    </a:p>
                  </a:txBody>
                  <a:tcPr>
                    <a:noFill/>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10388</TotalTime>
  <Words>1785</Words>
  <Application>Microsoft Office PowerPoint</Application>
  <PresentationFormat>Ekran Gösterisi (4:3)</PresentationFormat>
  <Paragraphs>293</Paragraphs>
  <Slides>22</Slides>
  <Notes>1</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Akış</vt:lpstr>
      <vt:lpstr>Slayt 1</vt:lpstr>
      <vt:lpstr>Slayt 2</vt:lpstr>
      <vt:lpstr>Slayt 3</vt:lpstr>
      <vt:lpstr>Slayt 4</vt:lpstr>
      <vt:lpstr>Slayt 5</vt:lpstr>
      <vt:lpstr>Slayt 6</vt:lpstr>
      <vt:lpstr> </vt:lpstr>
      <vt:lpstr>Slayt 8</vt:lpstr>
      <vt:lpstr>Slayt 9</vt:lpstr>
      <vt:lpstr>İMAR VE ŞEHİRCİLİK MÜDÜRLÜĞÜ </vt:lpstr>
      <vt:lpstr>YAZI İŞLERİ MÜDÜRLÜĞÜ</vt:lpstr>
      <vt:lpstr>KÜLTÜR İŞLERİ BİRİMİ</vt:lpstr>
      <vt:lpstr>ZABITA AMİRLİĞİ</vt:lpstr>
      <vt:lpstr>SOSYAL YARDIM İŞLERİ MÜDÜRLÜĞÜ</vt:lpstr>
      <vt:lpstr>Slayt 15</vt:lpstr>
      <vt:lpstr>   EK – 4 MALİ HİZMETLER BİRİM YÖNETİCİSİNİN BEYANI    </vt:lpstr>
      <vt:lpstr>SUNULAN HİZMETLER</vt:lpstr>
      <vt:lpstr>Slayt 18</vt:lpstr>
      <vt:lpstr>Slayt 19</vt:lpstr>
      <vt:lpstr> </vt:lpstr>
      <vt:lpstr> </vt:lpstr>
      <vt:lpstr>Slayt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AKSEKİ BELEDİYE BAŞKANLIĞI 2014 YILI FAALİYET  RAPORUDUR</dc:title>
  <dc:creator>win7</dc:creator>
  <cp:lastModifiedBy>Özhan</cp:lastModifiedBy>
  <cp:revision>727</cp:revision>
  <dcterms:created xsi:type="dcterms:W3CDTF">2015-03-23T08:02:52Z</dcterms:created>
  <dcterms:modified xsi:type="dcterms:W3CDTF">2022-04-04T12:12:10Z</dcterms:modified>
</cp:coreProperties>
</file>