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984" r:id="rId1"/>
  </p:sldMasterIdLst>
  <p:notesMasterIdLst>
    <p:notesMasterId r:id="rId22"/>
  </p:notesMasterIdLst>
  <p:sldIdLst>
    <p:sldId id="256" r:id="rId2"/>
    <p:sldId id="355" r:id="rId3"/>
    <p:sldId id="356" r:id="rId4"/>
    <p:sldId id="357" r:id="rId5"/>
    <p:sldId id="358" r:id="rId6"/>
    <p:sldId id="459" r:id="rId7"/>
    <p:sldId id="359" r:id="rId8"/>
    <p:sldId id="400" r:id="rId9"/>
    <p:sldId id="360" r:id="rId10"/>
    <p:sldId id="361" r:id="rId11"/>
    <p:sldId id="363" r:id="rId12"/>
    <p:sldId id="348" r:id="rId13"/>
    <p:sldId id="267" r:id="rId14"/>
    <p:sldId id="268" r:id="rId15"/>
    <p:sldId id="440" r:id="rId16"/>
    <p:sldId id="271" r:id="rId17"/>
    <p:sldId id="345" r:id="rId18"/>
    <p:sldId id="269" r:id="rId19"/>
    <p:sldId id="270" r:id="rId20"/>
    <p:sldId id="315" r:id="rId21"/>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hmet Avcu" initials="A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82" autoAdjust="0"/>
    <p:restoredTop sz="94762" autoAdjust="0"/>
  </p:normalViewPr>
  <p:slideViewPr>
    <p:cSldViewPr>
      <p:cViewPr varScale="1">
        <p:scale>
          <a:sx n="108" d="100"/>
          <a:sy n="108" d="100"/>
        </p:scale>
        <p:origin x="2094" y="114"/>
      </p:cViewPr>
      <p:guideLst>
        <p:guide orient="horz" pos="2160"/>
        <p:guide pos="2880"/>
      </p:guideLst>
    </p:cSldViewPr>
  </p:slideViewPr>
  <p:outlineViewPr>
    <p:cViewPr>
      <p:scale>
        <a:sx n="33" d="100"/>
        <a:sy n="33" d="100"/>
      </p:scale>
      <p:origin x="54" y="29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EC519F4-E3E9-4E6E-AC0A-55B39DD7E7A4}" type="datetimeFigureOut">
              <a:rPr lang="tr-TR" smtClean="0"/>
              <a:pPr/>
              <a:t>16.04.2024</a:t>
            </a:fld>
            <a:endParaRPr lang="tr-TR"/>
          </a:p>
        </p:txBody>
      </p:sp>
      <p:sp>
        <p:nvSpPr>
          <p:cNvPr id="4" name="3 Slayt Görüntüsü Yer Tutucusu"/>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A33B6EE-3122-4329-BC46-14E4D8610785}"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9A33B6EE-3122-4329-BC46-14E4D8610785}" type="slidenum">
              <a:rPr lang="tr-TR" smtClean="0"/>
              <a:pPr/>
              <a:t>10</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B2297E41-0E14-4C84-9487-DDC7F6F4A12A}" type="datetimeFigureOut">
              <a:rPr lang="tr-TR" smtClean="0"/>
              <a:pPr/>
              <a:t>16.04.2024</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AEC85EF8-E9D7-4E86-A7DA-45C9E4F5C48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B2297E41-0E14-4C84-9487-DDC7F6F4A12A}" type="datetimeFigureOut">
              <a:rPr lang="tr-TR" smtClean="0"/>
              <a:pPr/>
              <a:t>16.04.2024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EC85EF8-E9D7-4E86-A7DA-45C9E4F5C48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B2297E41-0E14-4C84-9487-DDC7F6F4A12A}" type="datetimeFigureOut">
              <a:rPr lang="tr-TR" smtClean="0"/>
              <a:pPr/>
              <a:t>16.04.2024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EC85EF8-E9D7-4E86-A7DA-45C9E4F5C48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B2297E41-0E14-4C84-9487-DDC7F6F4A12A}" type="datetimeFigureOut">
              <a:rPr lang="tr-TR" smtClean="0"/>
              <a:pPr/>
              <a:t>16.04.2024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EC85EF8-E9D7-4E86-A7DA-45C9E4F5C48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B2297E41-0E14-4C84-9487-DDC7F6F4A12A}" type="datetimeFigureOut">
              <a:rPr lang="tr-TR" smtClean="0"/>
              <a:pPr/>
              <a:t>16.04.2024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EC85EF8-E9D7-4E86-A7DA-45C9E4F5C48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B2297E41-0E14-4C84-9487-DDC7F6F4A12A}" type="datetimeFigureOut">
              <a:rPr lang="tr-TR" smtClean="0"/>
              <a:pPr/>
              <a:t>16.04.2024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EC85EF8-E9D7-4E86-A7DA-45C9E4F5C48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B2297E41-0E14-4C84-9487-DDC7F6F4A12A}" type="datetimeFigureOut">
              <a:rPr lang="tr-TR" smtClean="0"/>
              <a:pPr/>
              <a:t>16.04.2024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EC85EF8-E9D7-4E86-A7DA-45C9E4F5C48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B2297E41-0E14-4C84-9487-DDC7F6F4A12A}" type="datetimeFigureOut">
              <a:rPr lang="tr-TR" smtClean="0"/>
              <a:pPr/>
              <a:t>16.04.2024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EC85EF8-E9D7-4E86-A7DA-45C9E4F5C48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2297E41-0E14-4C84-9487-DDC7F6F4A12A}" type="datetimeFigureOut">
              <a:rPr lang="tr-TR" smtClean="0"/>
              <a:pPr/>
              <a:t>16.04.2024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EC85EF8-E9D7-4E86-A7DA-45C9E4F5C489}"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B2297E41-0E14-4C84-9487-DDC7F6F4A12A}" type="datetimeFigureOut">
              <a:rPr lang="tr-TR" smtClean="0"/>
              <a:pPr/>
              <a:t>16.04.2024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EC85EF8-E9D7-4E86-A7DA-45C9E4F5C48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B2297E41-0E14-4C84-9487-DDC7F6F4A12A}" type="datetimeFigureOut">
              <a:rPr lang="tr-TR" smtClean="0"/>
              <a:pPr/>
              <a:t>16.04.2024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AEC85EF8-E9D7-4E86-A7DA-45C9E4F5C489}"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2297E41-0E14-4C84-9487-DDC7F6F4A12A}" type="datetimeFigureOut">
              <a:rPr lang="tr-TR" smtClean="0"/>
              <a:pPr/>
              <a:t>16.04.2024</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EC85EF8-E9D7-4E86-A7DA-45C9E4F5C489}"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İçerik Yer Tutucusu"/>
          <p:cNvSpPr>
            <a:spLocks noGrp="1"/>
          </p:cNvSpPr>
          <p:nvPr>
            <p:ph idx="4294967295"/>
          </p:nvPr>
        </p:nvSpPr>
        <p:spPr>
          <a:xfrm>
            <a:off x="500034" y="4143380"/>
            <a:ext cx="8229600" cy="1860550"/>
          </a:xfrm>
        </p:spPr>
        <p:txBody>
          <a:bodyPr>
            <a:normAutofit fontScale="85000" lnSpcReduction="20000"/>
          </a:bodyPr>
          <a:lstStyle/>
          <a:p>
            <a:pPr algn="ctr">
              <a:buNone/>
            </a:pPr>
            <a:r>
              <a:rPr lang="tr-TR" sz="1400" b="1" dirty="0">
                <a:latin typeface="+mj-lt"/>
                <a:ea typeface="Tahoma" pitchFamily="34" charset="0"/>
                <a:cs typeface="Tahoma" pitchFamily="34" charset="0"/>
              </a:rPr>
              <a:t> </a:t>
            </a:r>
            <a:r>
              <a:rPr lang="tr-TR" sz="4800" b="1" dirty="0">
                <a:latin typeface="+mj-lt"/>
                <a:ea typeface="Tahoma" pitchFamily="34" charset="0"/>
                <a:cs typeface="Tahoma" pitchFamily="34" charset="0"/>
              </a:rPr>
              <a:t>AKSEKİ BELEDİYE BAŞKANLIĞI </a:t>
            </a:r>
          </a:p>
          <a:p>
            <a:pPr algn="ctr">
              <a:buNone/>
            </a:pPr>
            <a:r>
              <a:rPr lang="tr-TR" sz="4800" b="1" dirty="0">
                <a:latin typeface="+mj-lt"/>
                <a:ea typeface="Tahoma" pitchFamily="34" charset="0"/>
                <a:cs typeface="Tahoma" pitchFamily="34" charset="0"/>
              </a:rPr>
              <a:t>2023 YILI </a:t>
            </a:r>
          </a:p>
          <a:p>
            <a:pPr algn="ctr">
              <a:buNone/>
            </a:pPr>
            <a:r>
              <a:rPr lang="tr-TR" sz="4800" b="1" dirty="0">
                <a:latin typeface="+mj-lt"/>
                <a:ea typeface="Tahoma" pitchFamily="34" charset="0"/>
                <a:cs typeface="Tahoma" pitchFamily="34" charset="0"/>
              </a:rPr>
              <a:t>FAALİYET RAPORU</a:t>
            </a:r>
            <a:endParaRPr lang="tr-TR" sz="4800" dirty="0">
              <a:latin typeface="+mj-lt"/>
            </a:endParaRPr>
          </a:p>
        </p:txBody>
      </p:sp>
      <p:pic>
        <p:nvPicPr>
          <p:cNvPr id="1026" name="Picture 2" descr="D:\Akseki Belediyesi\2020\2020 Grafikler\Akseki Belediyesi Beyaz Logo.png"/>
          <p:cNvPicPr>
            <a:picLocks noChangeAspect="1" noChangeArrowheads="1"/>
          </p:cNvPicPr>
          <p:nvPr/>
        </p:nvPicPr>
        <p:blipFill>
          <a:blip r:embed="rId2" cstate="print"/>
          <a:srcRect/>
          <a:stretch>
            <a:fillRect/>
          </a:stretch>
        </p:blipFill>
        <p:spPr bwMode="auto">
          <a:xfrm>
            <a:off x="3207038" y="857232"/>
            <a:ext cx="3059332" cy="300039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2716" y="1473279"/>
            <a:ext cx="8229600" cy="4071966"/>
          </a:xfrm>
        </p:spPr>
        <p:txBody>
          <a:bodyPr>
            <a:normAutofit/>
          </a:bodyPr>
          <a:lstStyle/>
          <a:p>
            <a:pPr>
              <a:buNone/>
            </a:pPr>
            <a:endParaRPr lang="tr-TR" sz="1400" dirty="0">
              <a:latin typeface="+mj-lt"/>
            </a:endParaRPr>
          </a:p>
          <a:p>
            <a:pPr algn="ctr">
              <a:buNone/>
            </a:pPr>
            <a:r>
              <a:rPr lang="tr-TR" sz="1600" dirty="0">
                <a:latin typeface="+mj-lt"/>
              </a:rPr>
              <a:t>NORM KADRO DURUMU </a:t>
            </a:r>
          </a:p>
          <a:p>
            <a:pPr>
              <a:buNone/>
            </a:pPr>
            <a:endParaRPr lang="tr-TR" sz="1400" dirty="0">
              <a:latin typeface="+mj-lt"/>
            </a:endParaRPr>
          </a:p>
          <a:p>
            <a:pPr>
              <a:buNone/>
            </a:pPr>
            <a:r>
              <a:rPr lang="tr-TR" sz="1400" dirty="0">
                <a:latin typeface="+mj-lt"/>
              </a:rPr>
              <a:t>İLİ              : ANTALYA </a:t>
            </a:r>
          </a:p>
          <a:p>
            <a:pPr>
              <a:buNone/>
            </a:pPr>
            <a:r>
              <a:rPr lang="tr-TR" sz="1400" dirty="0">
                <a:latin typeface="+mj-lt"/>
              </a:rPr>
              <a:t>İLÇESİ        : AKSEKİ </a:t>
            </a:r>
          </a:p>
          <a:p>
            <a:pPr>
              <a:buNone/>
            </a:pPr>
            <a:r>
              <a:rPr lang="tr-TR" sz="1400" dirty="0">
                <a:latin typeface="+mj-lt"/>
              </a:rPr>
              <a:t>KURUMU  : AKSEKİ BELEDİYE BAŞKANLIĞI </a:t>
            </a:r>
          </a:p>
          <a:p>
            <a:pPr>
              <a:buNone/>
            </a:pPr>
            <a:r>
              <a:rPr lang="tr-TR" sz="1400" dirty="0">
                <a:latin typeface="+mj-lt"/>
              </a:rPr>
              <a:t> </a:t>
            </a:r>
          </a:p>
          <a:p>
            <a:pPr>
              <a:buNone/>
            </a:pPr>
            <a:r>
              <a:rPr lang="tr-TR" sz="1400" dirty="0">
                <a:latin typeface="+mj-lt"/>
              </a:rPr>
              <a:t>   </a:t>
            </a:r>
          </a:p>
          <a:p>
            <a:pPr>
              <a:buNone/>
            </a:pPr>
            <a:endParaRPr lang="tr-TR" sz="1400" dirty="0">
              <a:latin typeface="+mj-lt"/>
            </a:endParaRPr>
          </a:p>
          <a:p>
            <a:pPr>
              <a:buNone/>
            </a:pPr>
            <a:endParaRPr lang="tr-TR" sz="1400" dirty="0">
              <a:latin typeface="+mj-lt"/>
            </a:endParaRPr>
          </a:p>
          <a:p>
            <a:pPr>
              <a:buNone/>
            </a:pPr>
            <a:r>
              <a:rPr lang="tr-TR" sz="1400" dirty="0">
                <a:latin typeface="+mj-lt"/>
              </a:rPr>
              <a:t>                        MEMUR NORM KADRO 	                    		MEVCUT MEMUR KADROLARI </a:t>
            </a:r>
          </a:p>
          <a:p>
            <a:pPr>
              <a:buNone/>
            </a:pPr>
            <a:endParaRPr lang="tr-TR" sz="1400" dirty="0">
              <a:latin typeface="+mj-lt"/>
            </a:endParaRPr>
          </a:p>
          <a:p>
            <a:pPr>
              <a:buNone/>
            </a:pPr>
            <a:endParaRPr lang="tr-TR" sz="1400" dirty="0">
              <a:latin typeface="+mj-lt"/>
            </a:endParaRPr>
          </a:p>
          <a:p>
            <a:pPr>
              <a:buNone/>
            </a:pPr>
            <a:endParaRPr lang="tr-TR" sz="1400" dirty="0">
              <a:latin typeface="+mj-lt"/>
            </a:endParaRPr>
          </a:p>
          <a:p>
            <a:pPr>
              <a:buNone/>
            </a:pPr>
            <a:endParaRPr lang="tr-TR" sz="1400" dirty="0">
              <a:latin typeface="+mj-lt"/>
            </a:endParaRPr>
          </a:p>
          <a:p>
            <a:pPr>
              <a:buNone/>
            </a:pPr>
            <a:endParaRPr lang="tr-TR" sz="1400" dirty="0">
              <a:latin typeface="+mj-lt"/>
            </a:endParaRPr>
          </a:p>
          <a:p>
            <a:pPr>
              <a:buNone/>
            </a:pPr>
            <a:endParaRPr lang="tr-TR" sz="1400" dirty="0">
              <a:latin typeface="+mj-lt"/>
            </a:endParaRPr>
          </a:p>
          <a:p>
            <a:pPr algn="ctr">
              <a:buNone/>
            </a:pPr>
            <a:endParaRPr lang="tr-TR" sz="1400" dirty="0">
              <a:latin typeface="+mj-lt"/>
            </a:endParaRPr>
          </a:p>
          <a:p>
            <a:pPr algn="ctr">
              <a:buNone/>
            </a:pPr>
            <a:endParaRPr lang="tr-TR" sz="1400" dirty="0">
              <a:latin typeface="+mj-lt"/>
            </a:endParaRPr>
          </a:p>
          <a:p>
            <a:pPr>
              <a:buNone/>
            </a:pPr>
            <a:endParaRPr lang="tr-TR" sz="1400" dirty="0">
              <a:latin typeface="+mj-lt"/>
            </a:endParaRPr>
          </a:p>
          <a:p>
            <a:pPr>
              <a:buNone/>
            </a:pPr>
            <a:endParaRPr lang="tr-TR" sz="1400" dirty="0">
              <a:latin typeface="+mj-lt"/>
            </a:endParaRPr>
          </a:p>
        </p:txBody>
      </p:sp>
      <p:graphicFrame>
        <p:nvGraphicFramePr>
          <p:cNvPr id="4" name="3 Tablo"/>
          <p:cNvGraphicFramePr>
            <a:graphicFrameLocks noGrp="1"/>
          </p:cNvGraphicFramePr>
          <p:nvPr>
            <p:extLst>
              <p:ext uri="{D42A27DB-BD31-4B8C-83A1-F6EECF244321}">
                <p14:modId xmlns:p14="http://schemas.microsoft.com/office/powerpoint/2010/main" val="1369840670"/>
              </p:ext>
            </p:extLst>
          </p:nvPr>
        </p:nvGraphicFramePr>
        <p:xfrm>
          <a:off x="1115616" y="4365105"/>
          <a:ext cx="7143800" cy="828512"/>
        </p:xfrm>
        <a:graphic>
          <a:graphicData uri="http://schemas.openxmlformats.org/drawingml/2006/table">
            <a:tbl>
              <a:tblPr firstRow="1" bandRow="1">
                <a:effectLst>
                  <a:outerShdw blurRad="50800" dist="50800" dir="5400000" algn="ctr" rotWithShape="0">
                    <a:schemeClr val="tx1"/>
                  </a:outerShdw>
                </a:effectLst>
                <a:tableStyleId>{5C22544A-7EE6-4342-B048-85BDC9FD1C3A}</a:tableStyleId>
              </a:tblPr>
              <a:tblGrid>
                <a:gridCol w="7143800">
                  <a:extLst>
                    <a:ext uri="{9D8B030D-6E8A-4147-A177-3AD203B41FA5}">
                      <a16:colId xmlns:a16="http://schemas.microsoft.com/office/drawing/2014/main" val="20000"/>
                    </a:ext>
                  </a:extLst>
                </a:gridCol>
              </a:tblGrid>
              <a:tr h="3293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0" kern="1200" dirty="0">
                          <a:solidFill>
                            <a:schemeClr val="tx1"/>
                          </a:solidFill>
                          <a:latin typeface="+mn-lt"/>
                          <a:ea typeface="+mn-ea"/>
                          <a:cs typeface="+mn-cs"/>
                        </a:rPr>
                        <a:t>STANDART TOPLAMI 	DOLU             BOŞ            TOPLAM </a:t>
                      </a:r>
                      <a:endParaRPr lang="tr-TR" dirty="0"/>
                    </a:p>
                  </a:txBody>
                  <a:tcPr>
                    <a:noFill/>
                  </a:tcPr>
                </a:tc>
                <a:extLst>
                  <a:ext uri="{0D108BD9-81ED-4DB2-BD59-A6C34878D82A}">
                    <a16:rowId xmlns:a16="http://schemas.microsoft.com/office/drawing/2014/main" val="10000"/>
                  </a:ext>
                </a:extLst>
              </a:tr>
              <a:tr h="462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a:solidFill>
                            <a:schemeClr val="dk1"/>
                          </a:solidFill>
                          <a:latin typeface="+mn-lt"/>
                          <a:ea typeface="+mn-ea"/>
                          <a:cs typeface="+mn-cs"/>
                        </a:rPr>
                        <a:t>                 61                                 29                 32                 </a:t>
                      </a:r>
                      <a:r>
                        <a:rPr lang="tr-TR" dirty="0"/>
                        <a:t> 61</a:t>
                      </a:r>
                    </a:p>
                  </a:txBody>
                  <a:tcP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785794"/>
            <a:ext cx="8229600" cy="500058"/>
          </a:xfrm>
        </p:spPr>
        <p:txBody>
          <a:bodyPr>
            <a:noAutofit/>
          </a:bodyPr>
          <a:lstStyle/>
          <a:p>
            <a:pPr algn="ctr"/>
            <a:r>
              <a:rPr lang="tr-TR" sz="1600" b="1" dirty="0">
                <a:latin typeface="+mj-lt"/>
              </a:rPr>
              <a:t>İMAR VE ŞEHİRCİLİK MÜDÜRLÜĞÜ </a:t>
            </a:r>
          </a:p>
        </p:txBody>
      </p:sp>
      <p:sp>
        <p:nvSpPr>
          <p:cNvPr id="5" name="2 İçerik Yer Tutucusu"/>
          <p:cNvSpPr>
            <a:spLocks noGrp="1"/>
          </p:cNvSpPr>
          <p:nvPr>
            <p:ph idx="1"/>
          </p:nvPr>
        </p:nvSpPr>
        <p:spPr>
          <a:xfrm>
            <a:off x="457200" y="1500174"/>
            <a:ext cx="8229600" cy="4824426"/>
          </a:xfrm>
        </p:spPr>
        <p:txBody>
          <a:bodyPr>
            <a:normAutofit fontScale="55000" lnSpcReduction="20000"/>
          </a:bodyPr>
          <a:lstStyle/>
          <a:p>
            <a:pPr lvl="0"/>
            <a:r>
              <a:rPr lang="tr-TR" dirty="0" err="1">
                <a:latin typeface="Times New Roman" panose="02020603050405020304" pitchFamily="18" charset="0"/>
                <a:cs typeface="Times New Roman" panose="02020603050405020304" pitchFamily="18" charset="0"/>
              </a:rPr>
              <a:t>Akşahap</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Belenalan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Bucakalan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Büyükalan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Sarıhacılar</a:t>
            </a:r>
            <a:r>
              <a:rPr lang="tr-TR" dirty="0">
                <a:latin typeface="Times New Roman" panose="02020603050405020304" pitchFamily="18" charset="0"/>
                <a:cs typeface="Times New Roman" panose="02020603050405020304" pitchFamily="18" charset="0"/>
              </a:rPr>
              <a:t> Mahallelerinde  Koruma Amaçlı İmar Plan çalışması devam etmektedir.</a:t>
            </a:r>
          </a:p>
          <a:p>
            <a:pPr lvl="0"/>
            <a:r>
              <a:rPr lang="tr-TR" dirty="0">
                <a:latin typeface="Times New Roman" panose="02020603050405020304" pitchFamily="18" charset="0"/>
                <a:cs typeface="Times New Roman" panose="02020603050405020304" pitchFamily="18" charset="0"/>
              </a:rPr>
              <a:t>Taşlıca ve </a:t>
            </a:r>
            <a:r>
              <a:rPr lang="tr-TR" dirty="0" err="1">
                <a:latin typeface="Times New Roman" panose="02020603050405020304" pitchFamily="18" charset="0"/>
                <a:cs typeface="Times New Roman" panose="02020603050405020304" pitchFamily="18" charset="0"/>
              </a:rPr>
              <a:t>Büyükalan</a:t>
            </a:r>
            <a:r>
              <a:rPr lang="tr-TR" dirty="0">
                <a:latin typeface="Times New Roman" panose="02020603050405020304" pitchFamily="18" charset="0"/>
                <a:cs typeface="Times New Roman" panose="02020603050405020304" pitchFamily="18" charset="0"/>
              </a:rPr>
              <a:t> Mahallelerinde 1/5000 ve 1/1000 uygulama İmar Planı için Jeolojik ve </a:t>
            </a:r>
            <a:r>
              <a:rPr lang="tr-TR" dirty="0" err="1">
                <a:latin typeface="Times New Roman" panose="02020603050405020304" pitchFamily="18" charset="0"/>
                <a:cs typeface="Times New Roman" panose="02020603050405020304" pitchFamily="18" charset="0"/>
              </a:rPr>
              <a:t>Jeoteknik</a:t>
            </a:r>
            <a:r>
              <a:rPr lang="tr-TR" dirty="0">
                <a:latin typeface="Times New Roman" panose="02020603050405020304" pitchFamily="18" charset="0"/>
                <a:cs typeface="Times New Roman" panose="02020603050405020304" pitchFamily="18" charset="0"/>
              </a:rPr>
              <a:t> Etütleri onaylanmış ve plan çalışmaları devam etmektedir..  </a:t>
            </a:r>
          </a:p>
          <a:p>
            <a:pPr lvl="0"/>
            <a:r>
              <a:rPr lang="tr-TR" dirty="0">
                <a:latin typeface="Times New Roman" panose="02020603050405020304" pitchFamily="18" charset="0"/>
                <a:cs typeface="Times New Roman" panose="02020603050405020304" pitchFamily="18" charset="0"/>
              </a:rPr>
              <a:t>Cevizli mahallesinde muhtelif bölgede 18. Madde uygulama çalışmaları tamamlanmıştır.</a:t>
            </a:r>
          </a:p>
          <a:p>
            <a:pPr lvl="0"/>
            <a:r>
              <a:rPr lang="tr-TR" dirty="0">
                <a:latin typeface="Times New Roman" panose="02020603050405020304" pitchFamily="18" charset="0"/>
                <a:cs typeface="Times New Roman" panose="02020603050405020304" pitchFamily="18" charset="0"/>
              </a:rPr>
              <a:t>Cevizli Mahallesi 127 Ada 12 Parsel üzerinde yapılması planlanan GES Projesi için Halihazır Harita onayı yapılmış ve ruhsat süreci devam etmektedir.</a:t>
            </a:r>
          </a:p>
          <a:p>
            <a:pPr lvl="0"/>
            <a:r>
              <a:rPr lang="tr-TR" dirty="0" err="1">
                <a:latin typeface="Times New Roman" panose="02020603050405020304" pitchFamily="18" charset="0"/>
                <a:cs typeface="Times New Roman" panose="02020603050405020304" pitchFamily="18" charset="0"/>
              </a:rPr>
              <a:t>Hacıilyas</a:t>
            </a:r>
            <a:r>
              <a:rPr lang="tr-TR" dirty="0">
                <a:latin typeface="Times New Roman" panose="02020603050405020304" pitchFamily="18" charset="0"/>
                <a:cs typeface="Times New Roman" panose="02020603050405020304" pitchFamily="18" charset="0"/>
              </a:rPr>
              <a:t> Mahallesi 14 Ada 27 Parsel üzerinde RES için planlama çalışmaları bitmiş ve  ruhsatlandırma işlemi tamamlanmıştır. . </a:t>
            </a:r>
          </a:p>
          <a:p>
            <a:pPr lvl="0"/>
            <a:r>
              <a:rPr lang="tr-TR" dirty="0" err="1">
                <a:latin typeface="Times New Roman" panose="02020603050405020304" pitchFamily="18" charset="0"/>
                <a:cs typeface="Times New Roman" panose="02020603050405020304" pitchFamily="18" charset="0"/>
              </a:rPr>
              <a:t>Güçlüköy</a:t>
            </a:r>
            <a:r>
              <a:rPr lang="tr-TR" dirty="0">
                <a:latin typeface="Times New Roman" panose="02020603050405020304" pitchFamily="18" charset="0"/>
                <a:cs typeface="Times New Roman" panose="02020603050405020304" pitchFamily="18" charset="0"/>
              </a:rPr>
              <a:t>  Mahallesi ve Boğaz Mahallesi’nde korunması gerekli kültür varlıklarının tespiti yapılmıştır.</a:t>
            </a:r>
          </a:p>
          <a:p>
            <a:pPr lvl="0"/>
            <a:r>
              <a:rPr lang="tr-TR" dirty="0" err="1">
                <a:latin typeface="Times New Roman" panose="02020603050405020304" pitchFamily="18" charset="0"/>
                <a:cs typeface="Times New Roman" panose="02020603050405020304" pitchFamily="18" charset="0"/>
              </a:rPr>
              <a:t>Sarıhacılar</a:t>
            </a:r>
            <a:r>
              <a:rPr lang="tr-TR" dirty="0">
                <a:latin typeface="Times New Roman" panose="02020603050405020304" pitchFamily="18" charset="0"/>
                <a:cs typeface="Times New Roman" panose="02020603050405020304" pitchFamily="18" charset="0"/>
              </a:rPr>
              <a:t> Mahallesi 216 Ada 1 Parselde Akseki Belediyesi Ekmek Fırını ruhsatlandırılmış ve yapımı tamamlanmıştır.. </a:t>
            </a:r>
          </a:p>
          <a:p>
            <a:pPr lvl="0"/>
            <a:r>
              <a:rPr lang="tr-TR" dirty="0">
                <a:latin typeface="Times New Roman" panose="02020603050405020304" pitchFamily="18" charset="0"/>
                <a:cs typeface="Times New Roman" panose="02020603050405020304" pitchFamily="18" charset="0"/>
              </a:rPr>
              <a:t>Yarpuz Mahallesi 143 Ada 45 Parsel üzerinde TOKİ yapılması için plan değişikliği onaylanmış ve ruhsatlandırma aşamasına geçilmiştir.</a:t>
            </a:r>
          </a:p>
          <a:p>
            <a:pPr lvl="0"/>
            <a:r>
              <a:rPr lang="tr-TR" dirty="0">
                <a:latin typeface="Times New Roman" panose="02020603050405020304" pitchFamily="18" charset="0"/>
                <a:cs typeface="Times New Roman" panose="02020603050405020304" pitchFamily="18" charset="0"/>
              </a:rPr>
              <a:t>Planlı Alanlarda 55  adet Ruhsat,  23 Adet Yapı Kullanma İzin Belgesi verilmiştir.</a:t>
            </a:r>
          </a:p>
          <a:p>
            <a:pPr lvl="0"/>
            <a:r>
              <a:rPr lang="tr-TR" dirty="0">
                <a:latin typeface="Times New Roman" panose="02020603050405020304" pitchFamily="18" charset="0"/>
                <a:cs typeface="Times New Roman" panose="02020603050405020304" pitchFamily="18" charset="0"/>
              </a:rPr>
              <a:t>Plansız Alanlarda  11 adet Yapı Ruhsatı, 16 adet Yapı Kullanma İzin Belgesi  verilmiştir.</a:t>
            </a:r>
          </a:p>
          <a:p>
            <a:pPr lvl="0"/>
            <a:r>
              <a:rPr lang="tr-TR" dirty="0">
                <a:latin typeface="Times New Roman" panose="02020603050405020304" pitchFamily="18" charset="0"/>
                <a:cs typeface="Times New Roman" panose="02020603050405020304" pitchFamily="18" charset="0"/>
              </a:rPr>
              <a:t>3194 Sayılı İmar Kanununa göre diğer iş ve işlemler yürütülmektedir</a:t>
            </a:r>
          </a:p>
          <a:p>
            <a:pPr marL="0" lvl="0" indent="0">
              <a:buNone/>
            </a:pPr>
            <a:r>
              <a:rPr lang="tr-TR" b="1" dirty="0">
                <a:latin typeface="Times New Roman" panose="02020603050405020304" pitchFamily="18" charset="0"/>
                <a:cs typeface="Times New Roman" panose="02020603050405020304" pitchFamily="18" charset="0"/>
              </a:rPr>
              <a:t>	</a:t>
            </a:r>
          </a:p>
          <a:p>
            <a:pPr marL="0" lvl="0" indent="0">
              <a:buNone/>
            </a:pPr>
            <a:r>
              <a:rPr lang="tr-TR" b="1" dirty="0">
                <a:latin typeface="Times New Roman" panose="02020603050405020304" pitchFamily="18" charset="0"/>
                <a:cs typeface="Times New Roman" panose="02020603050405020304" pitchFamily="18" charset="0"/>
              </a:rPr>
              <a:t>	 Kültürel Projeler</a:t>
            </a:r>
            <a:endParaRPr lang="tr-TR" dirty="0">
              <a:latin typeface="Times New Roman" panose="02020603050405020304" pitchFamily="18" charset="0"/>
              <a:cs typeface="Times New Roman" panose="02020603050405020304" pitchFamily="18" charset="0"/>
            </a:endParaRPr>
          </a:p>
          <a:p>
            <a:pPr lvl="0"/>
            <a:r>
              <a:rPr lang="tr-TR" dirty="0">
                <a:latin typeface="Times New Roman" panose="02020603050405020304" pitchFamily="18" charset="0"/>
                <a:cs typeface="Times New Roman" panose="02020603050405020304" pitchFamily="18" charset="0"/>
              </a:rPr>
              <a:t>Osman Yüksel SERDENGEÇTİ Konağı Restorasyon İşinin 2. Etap çalışmalarının devam etmesi</a:t>
            </a:r>
          </a:p>
          <a:p>
            <a:pPr lvl="0"/>
            <a:r>
              <a:rPr lang="tr-TR" dirty="0" err="1">
                <a:latin typeface="Times New Roman" panose="02020603050405020304" pitchFamily="18" charset="0"/>
                <a:cs typeface="Times New Roman" panose="02020603050405020304" pitchFamily="18" charset="0"/>
              </a:rPr>
              <a:t>Zilalci</a:t>
            </a:r>
            <a:r>
              <a:rPr lang="tr-TR" dirty="0">
                <a:latin typeface="Times New Roman" panose="02020603050405020304" pitchFamily="18" charset="0"/>
                <a:cs typeface="Times New Roman" panose="02020603050405020304" pitchFamily="18" charset="0"/>
              </a:rPr>
              <a:t> Konağı Restorasyon İşinin 2. Etap çalışmalarının devam etmesi </a:t>
            </a:r>
          </a:p>
          <a:p>
            <a:pPr lvl="0"/>
            <a:r>
              <a:rPr lang="tr-TR" dirty="0">
                <a:latin typeface="Times New Roman" panose="02020603050405020304" pitchFamily="18" charset="0"/>
                <a:cs typeface="Times New Roman" panose="02020603050405020304" pitchFamily="18" charset="0"/>
              </a:rPr>
              <a:t>Cevizli Mahallesi Sarı Şeyh Hüseyin Efendi ve Türkmenler Sokak, Cephe ve Sokak </a:t>
            </a:r>
            <a:r>
              <a:rPr lang="tr-TR" dirty="0" err="1">
                <a:latin typeface="Times New Roman" panose="02020603050405020304" pitchFamily="18" charset="0"/>
                <a:cs typeface="Times New Roman" panose="02020603050405020304" pitchFamily="18" charset="0"/>
              </a:rPr>
              <a:t>Sağlıklaştırma</a:t>
            </a:r>
            <a:r>
              <a:rPr lang="tr-TR" dirty="0">
                <a:latin typeface="Times New Roman" panose="02020603050405020304" pitchFamily="18" charset="0"/>
                <a:cs typeface="Times New Roman" panose="02020603050405020304" pitchFamily="18" charset="0"/>
              </a:rPr>
              <a:t> Yapım İşi tamamlanmıştır.</a:t>
            </a:r>
          </a:p>
          <a:p>
            <a:pPr lvl="0"/>
            <a:endParaRPr lang="tr-TR" sz="1400" dirty="0">
              <a:latin typeface="+mj-lt"/>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76672"/>
            <a:ext cx="8229600" cy="642934"/>
          </a:xfrm>
        </p:spPr>
        <p:txBody>
          <a:bodyPr>
            <a:normAutofit/>
          </a:bodyPr>
          <a:lstStyle/>
          <a:p>
            <a:pPr algn="ctr"/>
            <a:r>
              <a:rPr lang="tr-TR" sz="1400" b="1" dirty="0">
                <a:latin typeface="+mj-lt"/>
              </a:rPr>
              <a:t>FEN İŞLERİ MÜDÜRLÜĞÜ</a:t>
            </a:r>
          </a:p>
        </p:txBody>
      </p:sp>
      <p:sp>
        <p:nvSpPr>
          <p:cNvPr id="3" name="2 İçerik Yer Tutucusu"/>
          <p:cNvSpPr>
            <a:spLocks noGrp="1"/>
          </p:cNvSpPr>
          <p:nvPr>
            <p:ph idx="1"/>
          </p:nvPr>
        </p:nvSpPr>
        <p:spPr>
          <a:xfrm>
            <a:off x="456209" y="1484784"/>
            <a:ext cx="8126812" cy="4781762"/>
          </a:xfrm>
        </p:spPr>
        <p:txBody>
          <a:bodyPr>
            <a:noAutofit/>
          </a:bodyPr>
          <a:lstStyle/>
          <a:p>
            <a:pPr>
              <a:buNone/>
            </a:pPr>
            <a:r>
              <a:rPr lang="tr-TR" sz="1400" dirty="0">
                <a:latin typeface="+mj-lt"/>
                <a:cs typeface="Arial" pitchFamily="34" charset="0"/>
              </a:rPr>
              <a:t> </a:t>
            </a:r>
          </a:p>
          <a:p>
            <a:pPr lvl="0"/>
            <a:r>
              <a:rPr lang="tr-TR" sz="1400" dirty="0"/>
              <a:t>Çöp toplama ve temizlik hizmetleri rutin olarak verilmeye devam edilmiş ve kullanım ömrünü tamamlayıp çürümüş olan konteynerlerin yenilenmesi.</a:t>
            </a:r>
          </a:p>
          <a:p>
            <a:pPr lvl="0"/>
            <a:r>
              <a:rPr lang="tr-TR" sz="1400" dirty="0"/>
              <a:t>YAĞMUR SUYU ŞEBEKE HATTI ; Sel baskınlarına karşı önlem amaçlı yağmur şebeke hattının artırılması ve mevcutlarının bakımlarının yapılması</a:t>
            </a:r>
          </a:p>
          <a:p>
            <a:pPr lvl="0"/>
            <a:r>
              <a:rPr lang="tr-TR" sz="1400" dirty="0"/>
              <a:t>Kapalı Pazar yeri yapımı tamamlanmıştır.</a:t>
            </a:r>
          </a:p>
          <a:p>
            <a:pPr lvl="0"/>
            <a:r>
              <a:rPr lang="tr-TR" sz="1400" dirty="0"/>
              <a:t>PARKE DÖŞEMESİ YAPILAN MAHALLELER</a:t>
            </a:r>
          </a:p>
          <a:p>
            <a:r>
              <a:rPr lang="tr-TR" sz="1400" dirty="0"/>
              <a:t>İlçe  Merkez ve Mahallelerinde 30000 m² Kilit Parke taşı döşemesi yapıldı  .</a:t>
            </a:r>
          </a:p>
          <a:p>
            <a:pPr lvl="0"/>
            <a:r>
              <a:rPr lang="tr-TR" sz="1400" dirty="0" err="1"/>
              <a:t>KALDIRIM:İlçe</a:t>
            </a:r>
            <a:r>
              <a:rPr lang="tr-TR" sz="1400" dirty="0"/>
              <a:t> Merkez ve Mahallelerinde Mah. 1000 m² kaldırım döşemesi yapılmıştır.</a:t>
            </a:r>
          </a:p>
          <a:p>
            <a:pPr lvl="0"/>
            <a:r>
              <a:rPr lang="tr-TR" sz="1400" dirty="0"/>
              <a:t>DUVAR: Akseki merkez ve mahallelerinde 5000 m² taş duvar işlemleri yapıldı </a:t>
            </a:r>
          </a:p>
          <a:p>
            <a:pPr lvl="0"/>
            <a:r>
              <a:rPr lang="tr-TR" sz="1400" dirty="0"/>
              <a:t>YOL AÇIM ÇALIŞMALARI: 14000 m stabilize yol bakım onarımları yapıldı merkez ve  mahallelerde imar yolları açılmıştır. 1200 m  İmar Yolu Açıldı.</a:t>
            </a:r>
          </a:p>
          <a:p>
            <a:pPr lvl="0"/>
            <a:r>
              <a:rPr lang="tr-TR" sz="1400" dirty="0"/>
              <a:t>SATHİ KAPLAMA,  130 000 m² alt yapı ve üst yapı çalışmaları yapılmıştır.</a:t>
            </a:r>
          </a:p>
          <a:p>
            <a:pPr lvl="0"/>
            <a:r>
              <a:rPr lang="tr-TR" sz="1400" dirty="0"/>
              <a:t>SICAK ASFALT : 19 200 m² tabaka ve sıcak asfalt yapımı (3780 ton BSK )</a:t>
            </a:r>
          </a:p>
          <a:p>
            <a:pPr lvl="0"/>
            <a:r>
              <a:rPr lang="tr-TR" sz="1400" dirty="0"/>
              <a:t>METRUK BİNALAR ; Yıkım kararı alınan yapıların yıkımının gerçekleştirilmesi</a:t>
            </a:r>
          </a:p>
          <a:p>
            <a:pPr lvl="0"/>
            <a:r>
              <a:rPr lang="tr-TR" sz="1400" dirty="0"/>
              <a:t>İlçemizde önemli günlerde sosyal etkinlikler düzenlendi.</a:t>
            </a:r>
          </a:p>
          <a:p>
            <a:pPr lvl="0"/>
            <a:r>
              <a:rPr lang="tr-TR" sz="1400" dirty="0"/>
              <a:t>Fakir ve mağdur olan vatandaşlarımızın evlerinin bakım onarımları ve hasar gören çatılarının onarılması</a:t>
            </a:r>
          </a:p>
          <a:p>
            <a:pPr lvl="0"/>
            <a:r>
              <a:rPr lang="tr-TR" sz="1400" dirty="0"/>
              <a:t>OYUN PARKI ; Çocukların oyun parkı imalatı ve mevcut oyun parklarının onarımı ve iyileştirilmesi.</a:t>
            </a:r>
          </a:p>
          <a:p>
            <a:pPr lvl="0"/>
            <a:endParaRPr lang="tr-TR" sz="1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4718" y="1052736"/>
            <a:ext cx="8229600" cy="545846"/>
          </a:xfrm>
        </p:spPr>
        <p:txBody>
          <a:bodyPr>
            <a:normAutofit/>
          </a:bodyPr>
          <a:lstStyle/>
          <a:p>
            <a:pPr algn="ctr"/>
            <a:r>
              <a:rPr lang="tr-TR" sz="1600" b="1" dirty="0">
                <a:latin typeface="+mj-lt"/>
              </a:rPr>
              <a:t>YAZI İŞLERİ MÜDÜRLÜĞÜ</a:t>
            </a:r>
          </a:p>
        </p:txBody>
      </p:sp>
      <p:sp>
        <p:nvSpPr>
          <p:cNvPr id="3" name="2 İçerik Yer Tutucusu"/>
          <p:cNvSpPr>
            <a:spLocks noGrp="1"/>
          </p:cNvSpPr>
          <p:nvPr>
            <p:ph idx="1"/>
          </p:nvPr>
        </p:nvSpPr>
        <p:spPr>
          <a:xfrm>
            <a:off x="522277" y="1844824"/>
            <a:ext cx="8175852" cy="4445116"/>
          </a:xfrm>
        </p:spPr>
        <p:txBody>
          <a:bodyPr>
            <a:noAutofit/>
          </a:bodyPr>
          <a:lstStyle/>
          <a:p>
            <a:pPr marL="457200" indent="-457200">
              <a:buFont typeface="Wingdings" pitchFamily="2" charset="2"/>
              <a:buChar char="Ø"/>
            </a:pPr>
            <a:r>
              <a:rPr lang="tr-TR" sz="1400" dirty="0">
                <a:latin typeface="+mj-lt"/>
                <a:cs typeface="Arial" pitchFamily="34" charset="0"/>
              </a:rPr>
              <a:t>2023 yılında; Yazı İşleri Müdürlüğünde 1 adet memur 1 Adet Şef , 1 Adet Bilgisayar Teknikeri ,1 adet Yazı İşleri Müdürü Vekili  olmak üzere, 4 kişi çalışmaktadır. 2707 gelen evrak, 1922 adet giden evrak işlemi yapılmıştır.</a:t>
            </a:r>
          </a:p>
          <a:p>
            <a:pPr marL="457200" indent="-457200">
              <a:buFont typeface="Wingdings" pitchFamily="2" charset="2"/>
              <a:buChar char="Ø"/>
            </a:pPr>
            <a:endParaRPr lang="tr-TR" sz="1400" dirty="0">
              <a:latin typeface="+mj-lt"/>
              <a:cs typeface="Arial" pitchFamily="34" charset="0"/>
            </a:endParaRPr>
          </a:p>
          <a:p>
            <a:pPr marL="457200" indent="-457200">
              <a:buFont typeface="Wingdings" pitchFamily="2" charset="2"/>
              <a:buChar char="Ø"/>
            </a:pPr>
            <a:r>
              <a:rPr lang="tr-TR" sz="1400" dirty="0">
                <a:latin typeface="+mj-lt"/>
                <a:cs typeface="Arial" pitchFamily="34" charset="0"/>
              </a:rPr>
              <a:t>2023 yılında  42 adet evlendirme işlemi yapılmıştır.</a:t>
            </a:r>
          </a:p>
          <a:p>
            <a:pPr marL="457200" indent="-457200">
              <a:buFont typeface="Wingdings" pitchFamily="2" charset="2"/>
              <a:buChar char="Ø"/>
            </a:pPr>
            <a:endParaRPr lang="tr-TR" sz="1400" dirty="0">
              <a:latin typeface="+mj-lt"/>
              <a:cs typeface="Arial" pitchFamily="34" charset="0"/>
            </a:endParaRPr>
          </a:p>
          <a:p>
            <a:pPr marL="457200" indent="-457200">
              <a:buFont typeface="Wingdings" pitchFamily="2" charset="2"/>
              <a:buChar char="Ø"/>
            </a:pPr>
            <a:r>
              <a:rPr lang="tr-TR" sz="1400" dirty="0">
                <a:latin typeface="+mj-lt"/>
                <a:cs typeface="Arial" pitchFamily="34" charset="0"/>
              </a:rPr>
              <a:t>Belediye’ye hizmet veren tüm birimlerle ilgili bağlantılar sağlanmış, müracaat eden kişilere yardımcı olunmuştur.</a:t>
            </a:r>
          </a:p>
          <a:p>
            <a:pPr marL="457200" indent="-457200">
              <a:buFont typeface="Wingdings" pitchFamily="2" charset="2"/>
              <a:buChar char="Ø"/>
            </a:pPr>
            <a:r>
              <a:rPr lang="tr-TR" sz="1400" dirty="0">
                <a:latin typeface="+mj-lt"/>
                <a:cs typeface="Arial" pitchFamily="34" charset="0"/>
              </a:rPr>
              <a:t>Başkanlığa ulaşan vatandaş talepleri ve şikâyetleri değerlendirilip, Belediyemizi  ilgilendiren konularda vatandaşlara yardımcı olunmuştur. </a:t>
            </a:r>
          </a:p>
          <a:p>
            <a:pPr marL="457200" indent="-457200">
              <a:buFont typeface="Wingdings" pitchFamily="2" charset="2"/>
              <a:buChar char="Ø"/>
            </a:pPr>
            <a:endParaRPr lang="tr-TR" sz="1400" dirty="0">
              <a:latin typeface="+mj-lt"/>
              <a:cs typeface="Arial" pitchFamily="34" charset="0"/>
            </a:endParaRPr>
          </a:p>
          <a:p>
            <a:pPr marL="457200" indent="-457200">
              <a:buFont typeface="Wingdings" pitchFamily="2" charset="2"/>
              <a:buChar char="Ø"/>
            </a:pPr>
            <a:r>
              <a:rPr lang="tr-TR" sz="1400" dirty="0">
                <a:latin typeface="+mj-lt"/>
                <a:cs typeface="Arial" pitchFamily="34" charset="0"/>
              </a:rPr>
              <a:t>Çeşitli açılış törenlerine Belediye Başkanının iştirak etmesini sağlamak, herhangi bir sebepten dolayı Belediye Başkanının katılamadığı organizasyonlara Başkanlık Makamı adına çelenk yâda çiçek gönderilmesi sağlanmıştır. </a:t>
            </a:r>
          </a:p>
          <a:p>
            <a:pPr marL="457200" indent="-457200">
              <a:buFont typeface="Wingdings" pitchFamily="2" charset="2"/>
              <a:buChar char="Ø"/>
            </a:pPr>
            <a:endParaRPr lang="tr-TR" sz="1400" dirty="0">
              <a:latin typeface="+mj-lt"/>
              <a:cs typeface="Arial" pitchFamily="34" charset="0"/>
            </a:endParaRPr>
          </a:p>
          <a:p>
            <a:pPr marL="457200" indent="-457200">
              <a:buFont typeface="Wingdings" pitchFamily="2" charset="2"/>
              <a:buChar char="Ø"/>
            </a:pPr>
            <a:r>
              <a:rPr lang="tr-TR" sz="1400" dirty="0">
                <a:latin typeface="+mj-lt"/>
                <a:cs typeface="Arial" pitchFamily="34" charset="0"/>
              </a:rPr>
              <a:t>Belediye Başkanının en iyi şekilde hizmet verebilmesi için sağlıklı bir ortamda çalışmasını sağlamaya çalışılmıştır.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94624" y="1196752"/>
            <a:ext cx="8229600" cy="497216"/>
          </a:xfrm>
        </p:spPr>
        <p:txBody>
          <a:bodyPr>
            <a:normAutofit/>
          </a:bodyPr>
          <a:lstStyle/>
          <a:p>
            <a:pPr algn="ctr"/>
            <a:r>
              <a:rPr lang="tr-TR" sz="1400" b="1" dirty="0">
                <a:latin typeface="+mj-lt"/>
              </a:rPr>
              <a:t>ZABITA AMİRLİĞİ</a:t>
            </a:r>
          </a:p>
        </p:txBody>
      </p:sp>
      <p:sp>
        <p:nvSpPr>
          <p:cNvPr id="3" name="2 İçerik Yer Tutucusu"/>
          <p:cNvSpPr>
            <a:spLocks noGrp="1"/>
          </p:cNvSpPr>
          <p:nvPr>
            <p:ph idx="1"/>
          </p:nvPr>
        </p:nvSpPr>
        <p:spPr>
          <a:xfrm>
            <a:off x="457200" y="2060848"/>
            <a:ext cx="8229600" cy="4320480"/>
          </a:xfrm>
        </p:spPr>
        <p:txBody>
          <a:bodyPr>
            <a:noAutofit/>
          </a:bodyPr>
          <a:lstStyle/>
          <a:p>
            <a:r>
              <a:rPr lang="tr-TR" sz="1400" dirty="0"/>
              <a:t>Zabıta Amirliği Biriminde 3 Zabıta Komiseri, 3 Zabıta Memuru, 1 Yardımcı personel olup toplamda 7 personel  bulunmaktadır. </a:t>
            </a:r>
          </a:p>
          <a:p>
            <a:r>
              <a:rPr lang="tr-TR" sz="1400" dirty="0"/>
              <a:t>Amirliğimiz zimmetinde kayıtlı 1 adet araç bulunmaktadır. </a:t>
            </a:r>
          </a:p>
          <a:p>
            <a:r>
              <a:rPr lang="tr-TR" sz="1400" dirty="0"/>
              <a:t>Kanun,  Yönetmelik ve Yasalar gereği Belediyemiz sınırları içerisinde ; </a:t>
            </a:r>
          </a:p>
          <a:p>
            <a:pPr lvl="0"/>
            <a:r>
              <a:rPr lang="tr-TR" sz="1400" dirty="0"/>
              <a:t> 10 adet işletmecimiz adına İş Yeri Açma ve Çalıştırma Ruhsatı düzenlenmiştir.</a:t>
            </a:r>
          </a:p>
          <a:p>
            <a:pPr lvl="0"/>
            <a:r>
              <a:rPr lang="tr-TR" sz="1400" dirty="0"/>
              <a:t>Seyyar satıcılarla mücadele çalışmaları,</a:t>
            </a:r>
          </a:p>
          <a:p>
            <a:pPr lvl="0"/>
            <a:r>
              <a:rPr lang="tr-TR" sz="1400" dirty="0"/>
              <a:t>Ana arter, yol ve meydan işgallerinin kaldırılması,</a:t>
            </a:r>
          </a:p>
          <a:p>
            <a:pPr lvl="0"/>
            <a:r>
              <a:rPr lang="tr-TR" sz="1400" dirty="0"/>
              <a:t>Kaçak ilan ve reklamların ödenmesi, </a:t>
            </a:r>
          </a:p>
          <a:p>
            <a:pPr lvl="0"/>
            <a:r>
              <a:rPr lang="tr-TR" sz="1400" dirty="0"/>
              <a:t>Dilencilerle mücadele çalışmaları,</a:t>
            </a:r>
          </a:p>
          <a:p>
            <a:pPr lvl="0"/>
            <a:r>
              <a:rPr lang="tr-TR" sz="1400" dirty="0"/>
              <a:t>İş yerlerinin ilgili kurumlar ile koordineli denetimi, </a:t>
            </a:r>
          </a:p>
          <a:p>
            <a:pPr lvl="0"/>
            <a:r>
              <a:rPr lang="tr-TR" sz="1400" dirty="0"/>
              <a:t>Sağlık Grup Başkanlığı ile ortak denetim çalışmaları,</a:t>
            </a:r>
          </a:p>
          <a:p>
            <a:pPr lvl="0"/>
            <a:r>
              <a:rPr lang="tr-TR" sz="1400" dirty="0"/>
              <a:t>Bildirilen istek ve şikayetlerin incelenmesi, ilgili denetimlerin gerçekleştirilmesi,</a:t>
            </a:r>
          </a:p>
          <a:p>
            <a:pPr lvl="0"/>
            <a:r>
              <a:rPr lang="tr-TR" sz="1400" dirty="0"/>
              <a:t>Pazar yerinde gerekli koordinenin ve denetimlerin sağlanması,</a:t>
            </a:r>
          </a:p>
          <a:p>
            <a:pPr lvl="0"/>
            <a:r>
              <a:rPr lang="tr-TR" sz="1400" dirty="0"/>
              <a:t>6360 sayılı yasa ile köylerin mahalleye dönüştürülmesi sebebiyle bu mahallelerden gelen istek ve şikayetlerin yerinde görülmesi ve gerekli birimlere bildirilmesi.</a:t>
            </a:r>
          </a:p>
          <a:p>
            <a:pPr lvl="0"/>
            <a:r>
              <a:rPr lang="tr-TR" sz="1400" dirty="0"/>
              <a:t>Tüketicinin korunması hakkında Kanuna göre yapılan işlemler, gerçekleştirilmiştir.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764704"/>
            <a:ext cx="8229600" cy="489790"/>
          </a:xfrm>
        </p:spPr>
        <p:txBody>
          <a:bodyPr>
            <a:noAutofit/>
          </a:bodyPr>
          <a:lstStyle/>
          <a:p>
            <a:pPr algn="ctr"/>
            <a:r>
              <a:rPr lang="tr-TR" sz="1400" b="1" dirty="0">
                <a:latin typeface="+mj-lt"/>
              </a:rPr>
              <a:t>SOSYAL YARDIM İŞLERİ MÜDÜRLÜĞÜ</a:t>
            </a:r>
          </a:p>
        </p:txBody>
      </p:sp>
      <p:sp>
        <p:nvSpPr>
          <p:cNvPr id="3" name="2 İçerik Yer Tutucusu"/>
          <p:cNvSpPr>
            <a:spLocks noGrp="1"/>
          </p:cNvSpPr>
          <p:nvPr>
            <p:ph idx="1"/>
          </p:nvPr>
        </p:nvSpPr>
        <p:spPr>
          <a:xfrm>
            <a:off x="479886" y="1484784"/>
            <a:ext cx="8229600" cy="5040560"/>
          </a:xfrm>
        </p:spPr>
        <p:txBody>
          <a:bodyPr>
            <a:normAutofit fontScale="70000" lnSpcReduction="20000"/>
          </a:bodyPr>
          <a:lstStyle/>
          <a:p>
            <a:r>
              <a:rPr lang="tr-TR" sz="2200" dirty="0"/>
              <a:t>2023 yılında Müdürlüğümüzce; 17  yaşlı ve bakıma muhtaç ailenin ev temizliği periyodik olarak,  görevli personeli olmayan cami, türbe, köy konağı ve mahallelerimizde bulunan sağlık ocağı gibi toplumun ortak kullandığı binaların temizliği ile Belediyemize ait resim ve sergi müzesi, otel ve kadın sanat evinin temizlikleri yapılmıştır.</a:t>
            </a:r>
          </a:p>
          <a:p>
            <a:r>
              <a:rPr lang="tr-TR" sz="2200" dirty="0"/>
              <a:t>	2023 yılı Ramazan ayında 986 adet aileye ramazan paketi, ilçemizde ikamet eden 31 hanedeki üniversiteli gençlerimize gıda paketi ve yakacak yardımı (odun 10 çuval), yardımı yapılmıştır. Bunun yanında öğrencilerimize halı, kilim, yatak, çalışma masası, sandalye, mutfak eşyası </a:t>
            </a:r>
            <a:r>
              <a:rPr lang="tr-TR" sz="2200" dirty="0" err="1"/>
              <a:t>vb</a:t>
            </a:r>
            <a:r>
              <a:rPr lang="tr-TR" sz="2200" dirty="0"/>
              <a:t> ev eşyası yardımında bulunuldu. Öğrencilerimize sınav zamanı sıcak çorba ikramında bulunduk.</a:t>
            </a:r>
          </a:p>
          <a:p>
            <a:r>
              <a:rPr lang="tr-TR" sz="2200" dirty="0"/>
              <a:t>	İhtiyaç sahibi 83 aileye gıda paketi, hijyen paketi, ayakkabı,  çocuk kıyafeti, bayan kıyafeti,  erkek kıyafeti,  halı,  kilim, yolluk, soba, bebek bezi, bebe bisküvi ve bebek maması,14 aileye de odun(10 çuval) yardımı yapılmıştır.</a:t>
            </a:r>
          </a:p>
          <a:p>
            <a:r>
              <a:rPr lang="tr-TR" sz="2200" dirty="0"/>
              <a:t>	Belediyemiz tarafından ilki gerçekleştirilen ‘’Toplu Sünnet Şöleni’’ projesi kapsamında sünnet çağına gelen 13 çocuğun tespiti, hastane muayeneleri, sünnetleri ile ulaşımları gerçekleştirilmiştir.</a:t>
            </a:r>
          </a:p>
          <a:p>
            <a:r>
              <a:rPr lang="tr-TR" sz="2200" dirty="0"/>
              <a:t>             11 Mahallemizde ihtiyaç sahibi 27 vatandaşımıza günlük 56 ekmek dağıtımı periyodik olarak yapılmakta olup; Belediye  Meclisi tarafından görüşülmek üzere yeni talepler toplanmaktadır. </a:t>
            </a:r>
          </a:p>
          <a:p>
            <a:r>
              <a:rPr lang="tr-TR" sz="2200" dirty="0"/>
              <a:t>            Akseki Devlet Hastanesi ile protokol imzalanarak görevli personeller ile birlikte mahallelerimizdeki bakıma muhtaç vatandaşlarımıza evde sağlık hizmeti sağladık.</a:t>
            </a:r>
          </a:p>
          <a:p>
            <a:r>
              <a:rPr lang="tr-TR" sz="2200" dirty="0"/>
              <a:t>	‘’</a:t>
            </a:r>
            <a:r>
              <a:rPr lang="tr-TR" sz="2200" dirty="0" err="1"/>
              <a:t>Hoşgeldin</a:t>
            </a:r>
            <a:r>
              <a:rPr lang="tr-TR" sz="2200" dirty="0"/>
              <a:t> Bebek’’ projemiz kapsamında ilçemizde yeni doğan 5 bebeğimize kıyafet ve bez yardımında bulunarak ailelere hayırlı olsun ziyareti gerçekleştirdik.</a:t>
            </a:r>
          </a:p>
          <a:p>
            <a:r>
              <a:rPr lang="tr-TR" sz="2200" dirty="0"/>
              <a:t>	Müdürlüğümüzce 51 Mahalle muhtarı ile istişare edilerek, vatandaşlarımız ve üniversiteli öğrencilerimizin ev ziyaretleri ‘Her Zaman Yanınızdayız’ projesi kapsamında periyodik olarak devam etmektedir.</a:t>
            </a:r>
          </a:p>
          <a:p>
            <a:endParaRPr lang="tr-TR" sz="1400" dirty="0">
              <a:latin typeface="+mj-lt"/>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268760"/>
            <a:ext cx="8229600" cy="792088"/>
          </a:xfrm>
        </p:spPr>
        <p:txBody>
          <a:bodyPr>
            <a:noAutofit/>
          </a:bodyPr>
          <a:lstStyle/>
          <a:p>
            <a:br>
              <a:rPr lang="tr-TR" sz="1400" dirty="0">
                <a:latin typeface="+mj-lt"/>
              </a:rPr>
            </a:br>
            <a:br>
              <a:rPr lang="tr-TR" sz="1400" dirty="0">
                <a:latin typeface="+mj-lt"/>
              </a:rPr>
            </a:br>
            <a:br>
              <a:rPr lang="tr-TR" sz="1400" dirty="0">
                <a:latin typeface="+mj-lt"/>
              </a:rPr>
            </a:br>
            <a:r>
              <a:rPr lang="tr-TR" sz="1400" dirty="0">
                <a:latin typeface="+mj-lt"/>
              </a:rPr>
              <a:t>EK – 4 </a:t>
            </a:r>
            <a:r>
              <a:rPr lang="tr-TR" sz="1400" b="1" dirty="0">
                <a:latin typeface="+mj-lt"/>
              </a:rPr>
              <a:t>MALİ HİZMETLER BİRİM YÖNETİCİSİNİN BEYANI </a:t>
            </a:r>
            <a:br>
              <a:rPr lang="tr-TR" sz="1400" b="1" dirty="0">
                <a:latin typeface="+mj-lt"/>
              </a:rPr>
            </a:br>
            <a:r>
              <a:rPr lang="tr-TR" sz="1400" dirty="0">
                <a:latin typeface="+mj-lt"/>
              </a:rPr>
              <a:t> </a:t>
            </a:r>
            <a:br>
              <a:rPr lang="tr-TR" sz="1400" dirty="0">
                <a:latin typeface="+mj-lt"/>
              </a:rPr>
            </a:br>
            <a:endParaRPr lang="tr-TR" sz="1400" dirty="0">
              <a:latin typeface="+mj-lt"/>
            </a:endParaRPr>
          </a:p>
        </p:txBody>
      </p:sp>
      <p:sp>
        <p:nvSpPr>
          <p:cNvPr id="3" name="2 İçerik Yer Tutucusu"/>
          <p:cNvSpPr>
            <a:spLocks noGrp="1"/>
          </p:cNvSpPr>
          <p:nvPr>
            <p:ph idx="1"/>
          </p:nvPr>
        </p:nvSpPr>
        <p:spPr>
          <a:xfrm>
            <a:off x="489244" y="2174276"/>
            <a:ext cx="8229600" cy="4018768"/>
          </a:xfrm>
        </p:spPr>
        <p:txBody>
          <a:bodyPr>
            <a:normAutofit fontScale="92500" lnSpcReduction="10000"/>
          </a:bodyPr>
          <a:lstStyle/>
          <a:p>
            <a:pPr>
              <a:buNone/>
            </a:pPr>
            <a:r>
              <a:rPr lang="tr-TR" sz="1400" dirty="0">
                <a:latin typeface="+mj-lt"/>
                <a:cs typeface="Arial" pitchFamily="34" charset="0"/>
              </a:rPr>
              <a:t> </a:t>
            </a:r>
          </a:p>
          <a:p>
            <a:pPr>
              <a:buNone/>
            </a:pPr>
            <a:r>
              <a:rPr lang="tr-TR" sz="1400" dirty="0">
                <a:latin typeface="+mj-lt"/>
                <a:cs typeface="Arial" pitchFamily="34" charset="0"/>
              </a:rPr>
              <a:t>                            MALİ HİZMETLER BİRİM YÖNETİCİSİNİN BEYANI</a:t>
            </a:r>
          </a:p>
          <a:p>
            <a:pPr>
              <a:buNone/>
            </a:pPr>
            <a:r>
              <a:rPr lang="tr-TR" sz="1400" dirty="0">
                <a:latin typeface="+mj-lt"/>
                <a:cs typeface="Arial" pitchFamily="34" charset="0"/>
              </a:rPr>
              <a:t> </a:t>
            </a:r>
          </a:p>
          <a:p>
            <a:pPr>
              <a:buNone/>
            </a:pPr>
            <a:r>
              <a:rPr lang="tr-TR" sz="1400" dirty="0">
                <a:latin typeface="+mj-lt"/>
                <a:cs typeface="Arial" pitchFamily="34" charset="0"/>
              </a:rPr>
              <a:t> </a:t>
            </a:r>
          </a:p>
          <a:p>
            <a:pPr>
              <a:buNone/>
            </a:pPr>
            <a:r>
              <a:rPr lang="tr-TR" sz="1400" dirty="0">
                <a:latin typeface="+mj-lt"/>
                <a:cs typeface="Arial" pitchFamily="34" charset="0"/>
              </a:rPr>
              <a:t>             Mali hizmetler birim yöneticisi olarak, yetkim dahilinde;</a:t>
            </a:r>
          </a:p>
          <a:p>
            <a:pPr>
              <a:buNone/>
            </a:pPr>
            <a:r>
              <a:rPr lang="tr-TR" sz="1400" dirty="0">
                <a:latin typeface="+mj-lt"/>
                <a:cs typeface="Arial" pitchFamily="34" charset="0"/>
              </a:rPr>
              <a:t>     Bu idarede faaliyetlerin mali yönetim ve kontrol  mevzuatı ile diğer mevzuata uygun olarak yürütüldüğünü, Kamu kaynaklarının etkili ,ekonomik ve verimli bir şekilde kullanılmasını temin etmek üzere iç kontrol süreçlerinin işletildiğini izlendiğini ve gerekli tedbirlerin alınması için düşünce ve önerilerimin zamanında üst yöneticiye raporlandığını beyan ederim.</a:t>
            </a:r>
          </a:p>
          <a:p>
            <a:pPr>
              <a:buNone/>
            </a:pPr>
            <a:r>
              <a:rPr lang="tr-TR" sz="1400" dirty="0">
                <a:latin typeface="+mj-lt"/>
                <a:cs typeface="Arial" pitchFamily="34" charset="0"/>
              </a:rPr>
              <a:t> </a:t>
            </a:r>
          </a:p>
          <a:p>
            <a:pPr>
              <a:buNone/>
            </a:pPr>
            <a:r>
              <a:rPr lang="tr-TR" sz="1400" dirty="0">
                <a:latin typeface="+mj-lt"/>
                <a:cs typeface="Arial" pitchFamily="34" charset="0"/>
              </a:rPr>
              <a:t>            İdaremizin; 2022 yılı Faaliyet Raporunun “ III/A – Mali Bilgiler” bölümünde yer alan bilgilerin güvenilir, tam ve doğru olduğunu teyit ederim. 27.03.2024</a:t>
            </a:r>
          </a:p>
          <a:p>
            <a:pPr>
              <a:buNone/>
            </a:pPr>
            <a:r>
              <a:rPr lang="tr-TR" sz="1400" dirty="0">
                <a:latin typeface="+mj-lt"/>
                <a:cs typeface="Arial" pitchFamily="34" charset="0"/>
              </a:rPr>
              <a:t> </a:t>
            </a:r>
          </a:p>
          <a:p>
            <a:pPr>
              <a:buNone/>
            </a:pPr>
            <a:r>
              <a:rPr lang="tr-TR" sz="1400" dirty="0">
                <a:latin typeface="+mj-lt"/>
                <a:cs typeface="Arial" pitchFamily="34" charset="0"/>
              </a:rPr>
              <a:t> </a:t>
            </a:r>
          </a:p>
          <a:p>
            <a:pPr>
              <a:buNone/>
            </a:pPr>
            <a:r>
              <a:rPr lang="tr-TR" sz="1400" dirty="0">
                <a:latin typeface="+mj-lt"/>
                <a:cs typeface="Arial" pitchFamily="34" charset="0"/>
              </a:rPr>
              <a:t> </a:t>
            </a:r>
          </a:p>
          <a:p>
            <a:pPr>
              <a:buNone/>
            </a:pPr>
            <a:r>
              <a:rPr lang="tr-TR" sz="1400" dirty="0">
                <a:latin typeface="+mj-lt"/>
                <a:cs typeface="Arial" pitchFamily="34" charset="0"/>
              </a:rPr>
              <a:t> </a:t>
            </a:r>
          </a:p>
          <a:p>
            <a:pPr>
              <a:buNone/>
            </a:pPr>
            <a:r>
              <a:rPr lang="tr-TR" sz="1400" dirty="0">
                <a:latin typeface="+mj-lt"/>
                <a:cs typeface="Arial" pitchFamily="34" charset="0"/>
              </a:rPr>
              <a:t>                                                                                                       		Fatma SARI</a:t>
            </a:r>
          </a:p>
          <a:p>
            <a:pPr>
              <a:buNone/>
            </a:pPr>
            <a:r>
              <a:rPr lang="tr-TR" sz="1400" dirty="0">
                <a:latin typeface="+mj-lt"/>
                <a:cs typeface="Arial" pitchFamily="34" charset="0"/>
              </a:rPr>
              <a:t> 							Mali Hizmetler Müdürü</a:t>
            </a:r>
          </a:p>
          <a:p>
            <a:pPr>
              <a:buNone/>
            </a:pPr>
            <a:endParaRPr lang="tr-TR" sz="1400" dirty="0">
              <a:latin typeface="+mj-lt"/>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88640"/>
            <a:ext cx="8229600" cy="1143000"/>
          </a:xfrm>
        </p:spPr>
        <p:txBody>
          <a:bodyPr>
            <a:normAutofit/>
          </a:bodyPr>
          <a:lstStyle/>
          <a:p>
            <a:pPr algn="ctr"/>
            <a:r>
              <a:rPr lang="tr-TR" sz="1400" b="1" dirty="0">
                <a:latin typeface="+mj-lt"/>
              </a:rPr>
              <a:t>SUNULAN HİZMETLER</a:t>
            </a:r>
          </a:p>
        </p:txBody>
      </p:sp>
      <p:sp>
        <p:nvSpPr>
          <p:cNvPr id="3" name="2 İçerik Yer Tutucusu"/>
          <p:cNvSpPr>
            <a:spLocks noGrp="1"/>
          </p:cNvSpPr>
          <p:nvPr>
            <p:ph idx="1"/>
          </p:nvPr>
        </p:nvSpPr>
        <p:spPr>
          <a:xfrm>
            <a:off x="467544" y="1412776"/>
            <a:ext cx="8229600" cy="5072098"/>
          </a:xfrm>
        </p:spPr>
        <p:txBody>
          <a:bodyPr>
            <a:normAutofit fontScale="85000" lnSpcReduction="20000"/>
          </a:bodyPr>
          <a:lstStyle/>
          <a:p>
            <a:r>
              <a:rPr lang="tr-TR" sz="1400" dirty="0">
                <a:cs typeface="Arial" pitchFamily="34" charset="0"/>
              </a:rPr>
              <a:t>İlçe halkımızın refah seviyesinin yükseltilmesi amacı ile imar , çevre ve çevre sağlığı temizlik ve katı atık zabıta , ağaçlandırma, park ve yeşil alanlar, konut , kültür ve sanat turizm ve tanıtım, sosyal hizmet ve yardım , nikah , ekonomi ve ticaretin geliştirilmesi hizmetleri sunulmaktadır. </a:t>
            </a:r>
          </a:p>
          <a:p>
            <a:pPr lvl="0"/>
            <a:r>
              <a:rPr lang="tr-TR" sz="1400" dirty="0">
                <a:cs typeface="Arial" pitchFamily="34" charset="0"/>
              </a:rPr>
              <a:t>MALİ HİZMETLER MÜDÜRLÜĞÜ </a:t>
            </a:r>
          </a:p>
          <a:p>
            <a:r>
              <a:rPr lang="tr-TR" sz="1400" dirty="0">
                <a:cs typeface="Arial" pitchFamily="34" charset="0"/>
              </a:rPr>
              <a:t>            Mali hizmetler bünyesinde 1 adet mali hizmet müdürü, 1 adet muhasebe yetkilisi , 3 adet tahsildar, 6 adet memur ve 1 adet işçi olmak üzere, toplam  12 çalışan mevcuttur. </a:t>
            </a:r>
          </a:p>
          <a:p>
            <a:endParaRPr lang="tr-TR" sz="1400" dirty="0">
              <a:cs typeface="Arial" pitchFamily="34" charset="0"/>
            </a:endParaRPr>
          </a:p>
          <a:p>
            <a:r>
              <a:rPr lang="tr-TR" sz="1400" dirty="0">
                <a:latin typeface="Times New Roman" panose="02020603050405020304" pitchFamily="18" charset="0"/>
                <a:cs typeface="Times New Roman" panose="02020603050405020304" pitchFamily="18" charset="0"/>
              </a:rPr>
              <a:t>VERGİ GELİRLERİ 			:   9.207.461,92-TL</a:t>
            </a:r>
          </a:p>
          <a:p>
            <a:r>
              <a:rPr lang="tr-TR" sz="1400" dirty="0">
                <a:latin typeface="Times New Roman" panose="02020603050405020304" pitchFamily="18" charset="0"/>
                <a:cs typeface="Times New Roman" panose="02020603050405020304" pitchFamily="18" charset="0"/>
              </a:rPr>
              <a:t>TEŞEBBÜS VE MÜLKİYET GELİRLERİ 	:   6.151.956,70-TL</a:t>
            </a:r>
          </a:p>
          <a:p>
            <a:r>
              <a:rPr lang="tr-TR" sz="1400" dirty="0">
                <a:latin typeface="Times New Roman" panose="02020603050405020304" pitchFamily="18" charset="0"/>
                <a:cs typeface="Times New Roman" panose="02020603050405020304" pitchFamily="18" charset="0"/>
              </a:rPr>
              <a:t>ALINAN BAĞIŞ VE YARDIMLAR 		: 42.238.252,92-TL</a:t>
            </a:r>
          </a:p>
          <a:p>
            <a:r>
              <a:rPr lang="tr-TR" sz="1400" dirty="0">
                <a:latin typeface="Times New Roman" panose="02020603050405020304" pitchFamily="18" charset="0"/>
                <a:cs typeface="Times New Roman" panose="02020603050405020304" pitchFamily="18" charset="0"/>
              </a:rPr>
              <a:t>SERMAYE GELİRLERİ			: 14.898.968,00-TL</a:t>
            </a:r>
          </a:p>
          <a:p>
            <a:r>
              <a:rPr lang="tr-TR" sz="1400" dirty="0">
                <a:latin typeface="Times New Roman" panose="02020603050405020304" pitchFamily="18" charset="0"/>
                <a:cs typeface="Times New Roman" panose="02020603050405020304" pitchFamily="18" charset="0"/>
              </a:rPr>
              <a:t>Diğer Gelirler 			: 50.809.390,95-TL</a:t>
            </a:r>
          </a:p>
          <a:p>
            <a:r>
              <a:rPr lang="tr-TR" sz="1400" b="1" dirty="0">
                <a:latin typeface="Times New Roman" panose="02020603050405020304" pitchFamily="18" charset="0"/>
                <a:cs typeface="Times New Roman" panose="02020603050405020304" pitchFamily="18" charset="0"/>
              </a:rPr>
              <a:t>GENEL TOPLAM </a:t>
            </a:r>
            <a:r>
              <a:rPr lang="tr-TR" sz="1400" dirty="0">
                <a:latin typeface="Times New Roman" panose="02020603050405020304" pitchFamily="18" charset="0"/>
                <a:cs typeface="Times New Roman" panose="02020603050405020304" pitchFamily="18" charset="0"/>
              </a:rPr>
              <a:t>			</a:t>
            </a:r>
            <a:r>
              <a:rPr lang="tr-TR" sz="1400" b="1" dirty="0">
                <a:latin typeface="Times New Roman" panose="02020603050405020304" pitchFamily="18" charset="0"/>
                <a:cs typeface="Times New Roman" panose="02020603050405020304" pitchFamily="18" charset="0"/>
              </a:rPr>
              <a:t>: 123.306.030,49-TL</a:t>
            </a:r>
          </a:p>
          <a:p>
            <a:endParaRPr lang="tr-TR" sz="1400" dirty="0">
              <a:latin typeface="Times New Roman" panose="02020603050405020304" pitchFamily="18" charset="0"/>
              <a:cs typeface="Times New Roman" panose="02020603050405020304" pitchFamily="18" charset="0"/>
            </a:endParaRPr>
          </a:p>
          <a:p>
            <a:r>
              <a:rPr lang="tr-TR" sz="1400" dirty="0">
                <a:latin typeface="Times New Roman" panose="02020603050405020304" pitchFamily="18" charset="0"/>
                <a:cs typeface="Times New Roman" panose="02020603050405020304" pitchFamily="18" charset="0"/>
              </a:rPr>
              <a:t>Personel Giderleri 			: 26.691.630,95-TL</a:t>
            </a:r>
          </a:p>
          <a:p>
            <a:r>
              <a:rPr lang="tr-TR" sz="1400" dirty="0">
                <a:latin typeface="Times New Roman" panose="02020603050405020304" pitchFamily="18" charset="0"/>
                <a:cs typeface="Times New Roman" panose="02020603050405020304" pitchFamily="18" charset="0"/>
              </a:rPr>
              <a:t>Sosyal güvenlik Kurumlarına devreden 		:   4.391.083,57-TL</a:t>
            </a:r>
          </a:p>
          <a:p>
            <a:r>
              <a:rPr lang="tr-TR" sz="1400" dirty="0">
                <a:latin typeface="Times New Roman" panose="02020603050405020304" pitchFamily="18" charset="0"/>
                <a:cs typeface="Times New Roman" panose="02020603050405020304" pitchFamily="18" charset="0"/>
              </a:rPr>
              <a:t>Mal ve Hizmet alım giderleri 		:  84.364.177,75-TL</a:t>
            </a:r>
          </a:p>
          <a:p>
            <a:r>
              <a:rPr lang="tr-TR" sz="1400" dirty="0">
                <a:latin typeface="Times New Roman" panose="02020603050405020304" pitchFamily="18" charset="0"/>
                <a:cs typeface="Times New Roman" panose="02020603050405020304" pitchFamily="18" charset="0"/>
              </a:rPr>
              <a:t>Faiz Giderleri 			:      148.287,47-TL</a:t>
            </a:r>
          </a:p>
          <a:p>
            <a:r>
              <a:rPr lang="tr-TR" sz="1400" dirty="0">
                <a:latin typeface="Times New Roman" panose="02020603050405020304" pitchFamily="18" charset="0"/>
                <a:cs typeface="Times New Roman" panose="02020603050405020304" pitchFamily="18" charset="0"/>
              </a:rPr>
              <a:t>Cari Transferler                                             	:       882.467,53-TL</a:t>
            </a:r>
          </a:p>
          <a:p>
            <a:r>
              <a:rPr lang="tr-TR" sz="1400" dirty="0">
                <a:latin typeface="Times New Roman" panose="02020603050405020304" pitchFamily="18" charset="0"/>
                <a:cs typeface="Times New Roman" panose="02020603050405020304" pitchFamily="18" charset="0"/>
              </a:rPr>
              <a:t>Sermaye Giderleri 			:       704.990,00-TL</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Sermaye Transferleri 			:       430.000,00-TL</a:t>
            </a:r>
          </a:p>
          <a:p>
            <a:r>
              <a:rPr lang="tr-TR" sz="1400" b="1" dirty="0">
                <a:latin typeface="Times New Roman" panose="02020603050405020304" pitchFamily="18" charset="0"/>
                <a:cs typeface="Times New Roman" panose="02020603050405020304" pitchFamily="18" charset="0"/>
              </a:rPr>
              <a:t>GENEL TOPLAM 			: 117.612.637,27-TL</a:t>
            </a:r>
          </a:p>
          <a:p>
            <a:endParaRPr lang="tr-TR" sz="1400" dirty="0">
              <a:cs typeface="Arial" pitchFamily="34" charset="0"/>
            </a:endParaRPr>
          </a:p>
          <a:p>
            <a:r>
              <a:rPr lang="tr-TR" sz="1400" dirty="0">
                <a:cs typeface="Arial" pitchFamily="34" charset="0"/>
              </a:rPr>
              <a:t>Toplam Banka Mevcutları </a:t>
            </a:r>
          </a:p>
          <a:p>
            <a:endParaRPr lang="tr-TR" sz="1400" dirty="0">
              <a:cs typeface="Arial" pitchFamily="34" charset="0"/>
            </a:endParaRPr>
          </a:p>
          <a:p>
            <a:r>
              <a:rPr lang="tr-TR" sz="1400" dirty="0">
                <a:cs typeface="Arial" pitchFamily="34" charset="0"/>
              </a:rPr>
              <a:t>2023 yılı banka hesabından 1.612.744,67-TL 2024 yılına devretmiştir. 2023 yılından 2024 yılına İller Bankasından çekilen Kredi borçları , şahıs borçları olmak üzere, toplam  17.207.525,68- TL </a:t>
            </a:r>
            <a:r>
              <a:rPr lang="tr-TR" sz="1400" dirty="0" err="1">
                <a:cs typeface="Arial" pitchFamily="34" charset="0"/>
              </a:rPr>
              <a:t>dir</a:t>
            </a:r>
            <a:r>
              <a:rPr lang="tr-TR" sz="1400" dirty="0">
                <a:cs typeface="Arial" pitchFamily="34" charset="0"/>
              </a:rPr>
              <a:t>.</a:t>
            </a:r>
          </a:p>
          <a:p>
            <a:endParaRPr lang="tr-TR" sz="1400" dirty="0">
              <a:latin typeface="+mj-lt"/>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628800"/>
            <a:ext cx="8229600" cy="3791914"/>
          </a:xfrm>
        </p:spPr>
        <p:txBody>
          <a:bodyPr>
            <a:normAutofit/>
          </a:bodyPr>
          <a:lstStyle/>
          <a:p>
            <a:r>
              <a:rPr lang="tr-TR" sz="1400" dirty="0">
                <a:latin typeface="+mj-lt"/>
                <a:cs typeface="Arial" pitchFamily="34" charset="0"/>
              </a:rPr>
              <a:t>2- AMAÇLAR VE HEDEFLER</a:t>
            </a:r>
          </a:p>
          <a:p>
            <a:endParaRPr lang="tr-TR" sz="1400" dirty="0">
              <a:latin typeface="+mj-lt"/>
              <a:cs typeface="Arial" pitchFamily="34" charset="0"/>
            </a:endParaRPr>
          </a:p>
          <a:p>
            <a:pPr lvl="0"/>
            <a:r>
              <a:rPr lang="tr-TR" sz="1400" dirty="0">
                <a:latin typeface="+mj-lt"/>
                <a:cs typeface="Arial" pitchFamily="34" charset="0"/>
              </a:rPr>
              <a:t>İDARENİN AMAÇ VE HEDEFLERİ</a:t>
            </a:r>
          </a:p>
          <a:p>
            <a:pPr lvl="0"/>
            <a:endParaRPr lang="tr-TR" sz="1400" dirty="0">
              <a:latin typeface="+mj-lt"/>
              <a:cs typeface="Arial" pitchFamily="34" charset="0"/>
            </a:endParaRPr>
          </a:p>
          <a:p>
            <a:r>
              <a:rPr lang="tr-TR" sz="1400" dirty="0">
                <a:latin typeface="+mj-lt"/>
                <a:cs typeface="Arial" pitchFamily="34" charset="0"/>
              </a:rPr>
              <a:t>İlçede yaşayan insanların hayat standartlarını yükseltmek, gelecek nesillere daha yaşanabilir bir Akseki bırakabilmektir. Bu doğrultuda çevre kirliliğinin önüne geçilmiş , planlı gelişen bir Akseki oluşturarak geleceğin cazibe merkezi olacak ilçeyi imar etmektir.</a:t>
            </a:r>
          </a:p>
          <a:p>
            <a:endParaRPr lang="tr-TR" sz="1400" dirty="0">
              <a:latin typeface="+mj-lt"/>
              <a:cs typeface="Arial" pitchFamily="34" charset="0"/>
            </a:endParaRPr>
          </a:p>
          <a:p>
            <a:pPr lvl="0"/>
            <a:r>
              <a:rPr lang="tr-TR" sz="1400" dirty="0">
                <a:latin typeface="+mj-lt"/>
                <a:cs typeface="Arial" pitchFamily="34" charset="0"/>
              </a:rPr>
              <a:t>TEMEL POLİTAKALAR VE ÖNCELİKLER</a:t>
            </a:r>
          </a:p>
          <a:p>
            <a:pPr>
              <a:buNone/>
            </a:pPr>
            <a:r>
              <a:rPr lang="tr-TR" sz="1400" dirty="0">
                <a:latin typeface="+mj-lt"/>
                <a:cs typeface="Arial" pitchFamily="34" charset="0"/>
              </a:rPr>
              <a:t>           </a:t>
            </a:r>
          </a:p>
          <a:p>
            <a:r>
              <a:rPr lang="tr-TR" sz="1400" dirty="0">
                <a:latin typeface="+mj-lt"/>
                <a:cs typeface="Arial" pitchFamily="34" charset="0"/>
              </a:rPr>
              <a:t>5393 Sayılı belediye hizmet kanunu doğrultusunda insan </a:t>
            </a:r>
            <a:r>
              <a:rPr lang="tr-TR" sz="1400" dirty="0" err="1">
                <a:latin typeface="+mj-lt"/>
                <a:cs typeface="Arial" pitchFamily="34" charset="0"/>
              </a:rPr>
              <a:t>orjinli</a:t>
            </a:r>
            <a:r>
              <a:rPr lang="tr-TR" sz="1400" dirty="0">
                <a:latin typeface="+mj-lt"/>
                <a:cs typeface="Arial" pitchFamily="34" charset="0"/>
              </a:rPr>
              <a:t> bir hizmet politika sürdüren belediyemiz ürettiği ve planladığı tüm proje ve hizmetlerde önceliği ilçe halkının hayat standartlarının yükseltilmesine vermektedir. Bu doğrultuda çalışmaların sürdüren kurumumuz ilçe halkı ile iç , içe halkın yönetime katılarak, alınan kararlarda söz sahibi olmasını benimsemiş ve hayata geçirmiştir. </a:t>
            </a:r>
          </a:p>
          <a:p>
            <a:endParaRPr lang="tr-TR" sz="1400" dirty="0">
              <a:latin typeface="+mj-lt"/>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136999"/>
            <a:ext cx="8229600" cy="4584002"/>
          </a:xfrm>
        </p:spPr>
        <p:txBody>
          <a:bodyPr>
            <a:normAutofit/>
          </a:bodyPr>
          <a:lstStyle/>
          <a:p>
            <a:endParaRPr lang="tr-TR" sz="1400" dirty="0">
              <a:latin typeface="+mj-lt"/>
              <a:cs typeface="Arial" pitchFamily="34" charset="0"/>
            </a:endParaRPr>
          </a:p>
          <a:p>
            <a:endParaRPr lang="tr-TR" sz="1400" dirty="0">
              <a:latin typeface="+mj-lt"/>
              <a:cs typeface="Arial" pitchFamily="34" charset="0"/>
            </a:endParaRPr>
          </a:p>
          <a:p>
            <a:r>
              <a:rPr lang="tr-TR" sz="1400" dirty="0">
                <a:latin typeface="+mj-lt"/>
                <a:cs typeface="Arial" pitchFamily="34" charset="0"/>
              </a:rPr>
              <a:t>3- KURUMSAL KABİLİYET VE KAPASİTENEN DEĞERLENDİRİLMESİ </a:t>
            </a:r>
          </a:p>
          <a:p>
            <a:pPr>
              <a:buNone/>
            </a:pPr>
            <a:endParaRPr lang="tr-TR" sz="1400" dirty="0">
              <a:latin typeface="+mj-lt"/>
              <a:cs typeface="Arial" pitchFamily="34" charset="0"/>
            </a:endParaRPr>
          </a:p>
          <a:p>
            <a:pPr lvl="0"/>
            <a:r>
              <a:rPr lang="tr-TR" sz="1400" dirty="0">
                <a:latin typeface="+mj-lt"/>
                <a:cs typeface="Arial" pitchFamily="34" charset="0"/>
              </a:rPr>
              <a:t>ÜSTÜNLÜKLER </a:t>
            </a:r>
          </a:p>
          <a:p>
            <a:r>
              <a:rPr lang="tr-TR" sz="1400" dirty="0">
                <a:latin typeface="+mj-lt"/>
                <a:cs typeface="Arial" pitchFamily="34" charset="0"/>
              </a:rPr>
              <a:t>Yazı İşleri Müdürlüğü, İmar ve Şehircilik Müdürlüğü, Fen işleri Müdürlüğü, Plan Proje Müdürlüğü , Sosyal Yardım İşerli Müdürlüğü ve Zabıta hizmetleri işleri görevli personel tarafından eksiksiz yürütülmektedir.</a:t>
            </a:r>
          </a:p>
          <a:p>
            <a:pPr>
              <a:buNone/>
            </a:pPr>
            <a:endParaRPr lang="tr-TR" sz="1400" dirty="0">
              <a:latin typeface="+mj-lt"/>
              <a:cs typeface="Arial" pitchFamily="34" charset="0"/>
            </a:endParaRPr>
          </a:p>
          <a:p>
            <a:pPr lvl="0"/>
            <a:r>
              <a:rPr lang="tr-TR" sz="1400" dirty="0">
                <a:latin typeface="+mj-lt"/>
                <a:cs typeface="Arial" pitchFamily="34" charset="0"/>
              </a:rPr>
              <a:t>ZAYIFLIKLAR</a:t>
            </a:r>
          </a:p>
          <a:p>
            <a:r>
              <a:rPr lang="tr-TR" sz="1400" dirty="0">
                <a:latin typeface="+mj-lt"/>
                <a:cs typeface="Arial" pitchFamily="34" charset="0"/>
              </a:rPr>
              <a:t>Maddi yetersizliklerden dolayı gerekli yatırımlar yapılamamaktadır.</a:t>
            </a:r>
          </a:p>
          <a:p>
            <a:r>
              <a:rPr lang="tr-TR" sz="1400" dirty="0">
                <a:latin typeface="+mj-lt"/>
                <a:cs typeface="Arial" pitchFamily="34" charset="0"/>
              </a:rPr>
              <a:t>Makine ve araçlarımız ekonomik ömürlerini doldurduğundan dolayı üstün performans alınamamaktadır. Sık, sık arıza yaparak ekonomik yük getirmektedir.</a:t>
            </a:r>
          </a:p>
          <a:p>
            <a:pPr>
              <a:buNone/>
            </a:pPr>
            <a:br>
              <a:rPr lang="tr-TR" sz="1400" dirty="0">
                <a:latin typeface="+mj-lt"/>
                <a:cs typeface="Arial" pitchFamily="34" charset="0"/>
              </a:rPr>
            </a:br>
            <a:endParaRPr lang="tr-TR" sz="1400" dirty="0">
              <a:latin typeface="+mj-lt"/>
              <a:cs typeface="Arial" pitchFamily="34" charset="0"/>
            </a:endParaRPr>
          </a:p>
          <a:p>
            <a:pPr lvl="0"/>
            <a:r>
              <a:rPr lang="tr-TR" sz="1400" dirty="0">
                <a:latin typeface="+mj-lt"/>
                <a:cs typeface="Arial" pitchFamily="34" charset="0"/>
              </a:rPr>
              <a:t>DEĞERLENDİRME</a:t>
            </a:r>
          </a:p>
          <a:p>
            <a:r>
              <a:rPr lang="tr-TR" sz="1400" dirty="0">
                <a:latin typeface="+mj-lt"/>
                <a:cs typeface="Arial" pitchFamily="34" charset="0"/>
              </a:rPr>
              <a:t>Kurumumuz üstünlüklerinin kazandırdığı tüm yeteneklerle zayıf noktalarını kapatarak Akseki halkına en iyi hizmeti sunmak için çalışmalara devam etmektedir.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2844" y="2071678"/>
            <a:ext cx="8703057" cy="2571768"/>
          </a:xfrm>
        </p:spPr>
        <p:txBody>
          <a:bodyPr>
            <a:normAutofit lnSpcReduction="10000"/>
          </a:bodyPr>
          <a:lstStyle/>
          <a:p>
            <a:pPr marL="342900" indent="-342900">
              <a:buNone/>
            </a:pPr>
            <a:endParaRPr lang="tr-TR" sz="1400" dirty="0">
              <a:latin typeface="+mj-lt"/>
              <a:cs typeface="Arial" pitchFamily="34" charset="0"/>
            </a:endParaRPr>
          </a:p>
          <a:p>
            <a:pPr marL="342900" indent="-342900">
              <a:buFont typeface="Wingdings" pitchFamily="2" charset="2"/>
              <a:buChar char="q"/>
            </a:pPr>
            <a:r>
              <a:rPr lang="tr-TR" sz="1400" dirty="0">
                <a:latin typeface="+mj-lt"/>
                <a:cs typeface="Arial" pitchFamily="34" charset="0"/>
              </a:rPr>
              <a:t>Akseki, Tarihi Kentler Birliği kurucu üyesi olan ve dünya mirası olarak kabul edilen bir ilçedir. Tarihi dokusu, temiz havasıyla eşine az rastlanır mütevazi bir ilçe olarak, </a:t>
            </a:r>
            <a:r>
              <a:rPr lang="tr-TR" sz="1400" dirty="0" err="1">
                <a:latin typeface="+mj-lt"/>
                <a:cs typeface="Arial" pitchFamily="34" charset="0"/>
              </a:rPr>
              <a:t>Torosların</a:t>
            </a:r>
            <a:r>
              <a:rPr lang="tr-TR" sz="1400" dirty="0">
                <a:latin typeface="+mj-lt"/>
                <a:cs typeface="Arial" pitchFamily="34" charset="0"/>
              </a:rPr>
              <a:t> eteğinde varlığını sürdürmektedir. </a:t>
            </a:r>
          </a:p>
          <a:p>
            <a:pPr marL="342900" indent="-342900">
              <a:buFont typeface="Wingdings" pitchFamily="2" charset="2"/>
              <a:buChar char="q"/>
            </a:pPr>
            <a:endParaRPr lang="tr-TR" sz="1400" dirty="0">
              <a:latin typeface="+mj-lt"/>
              <a:cs typeface="Arial" pitchFamily="34" charset="0"/>
            </a:endParaRPr>
          </a:p>
          <a:p>
            <a:pPr marL="342900" indent="-342900">
              <a:buFont typeface="Wingdings" pitchFamily="2" charset="2"/>
              <a:buChar char="q"/>
            </a:pPr>
            <a:r>
              <a:rPr lang="tr-TR" sz="1400" dirty="0">
                <a:latin typeface="+mj-lt"/>
                <a:cs typeface="Arial" pitchFamily="34" charset="0"/>
              </a:rPr>
              <a:t>2023 yılı içerisinde belediyemizin imkanları dahilinde, halkımızın problemlerine odaklı ve şeffaf bir belediye yaratmaya çalıştım. Akseki’mize güzel olan ne yapsak yakışır sözü ile yola çıktım.</a:t>
            </a:r>
          </a:p>
          <a:p>
            <a:pPr marL="342900" indent="-342900">
              <a:buFont typeface="Wingdings" pitchFamily="2" charset="2"/>
              <a:buChar char="q"/>
            </a:pPr>
            <a:endParaRPr lang="tr-TR" sz="1400" dirty="0">
              <a:latin typeface="+mj-lt"/>
              <a:cs typeface="Arial" pitchFamily="34" charset="0"/>
            </a:endParaRPr>
          </a:p>
          <a:p>
            <a:pPr marL="342900" indent="-342900">
              <a:buNone/>
            </a:pPr>
            <a:endParaRPr lang="tr-TR" sz="1400" dirty="0">
              <a:latin typeface="+mj-lt"/>
              <a:cs typeface="Arial" pitchFamily="34" charset="0"/>
            </a:endParaRPr>
          </a:p>
          <a:p>
            <a:pPr marL="342900" indent="-342900">
              <a:buFont typeface="Wingdings" pitchFamily="2" charset="2"/>
              <a:buChar char="q"/>
            </a:pPr>
            <a:r>
              <a:rPr lang="tr-TR" sz="1400" dirty="0">
                <a:latin typeface="+mj-lt"/>
                <a:cs typeface="Arial" pitchFamily="34" charset="0"/>
              </a:rPr>
              <a:t>Belediyemize ait arsalar satılarak gelir sağlandı. Belediyemizin Kurumlara olan borçlar ödenmeye devam edildi. Mahallelerimize yeni kamelyalar yapıldı. Yabani ot ve ağaç budama işlemleri yapıldı. Mazgal çalışmaları ve demir korkuluklar yapıldı.</a:t>
            </a:r>
          </a:p>
          <a:p>
            <a:pPr marL="342900" indent="-342900">
              <a:buNone/>
            </a:pPr>
            <a:endParaRPr lang="tr-TR" sz="1400" dirty="0">
              <a:latin typeface="+mj-lt"/>
              <a:cs typeface="Arial" pitchFamily="34" charset="0"/>
            </a:endParaRPr>
          </a:p>
          <a:p>
            <a:pPr marL="342900" indent="-342900">
              <a:buNone/>
            </a:pPr>
            <a:endParaRPr lang="tr-TR" sz="1400" dirty="0">
              <a:latin typeface="+mj-lt"/>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57808" y="1412776"/>
            <a:ext cx="8028384" cy="4622569"/>
          </a:xfrm>
        </p:spPr>
        <p:txBody>
          <a:bodyPr>
            <a:normAutofit lnSpcReduction="10000"/>
          </a:bodyPr>
          <a:lstStyle/>
          <a:p>
            <a:r>
              <a:rPr lang="tr-TR" sz="1400" dirty="0">
                <a:latin typeface="+mj-lt"/>
                <a:cs typeface="Arial" pitchFamily="34" charset="0"/>
              </a:rPr>
              <a:t> 	Sayın Meclis Üyeleri sizlerin gayret ve desteği ile çalışmalarımız hep beraber devam edecek olup , desteklerinizi esirgemeyeceğinizden  hiç kuşkumuz yoktur. Hepinizin fikir düşünce ve duygularınızı her zaman bekler, Yüce Meclisimize saygılar sunarım.</a:t>
            </a:r>
          </a:p>
          <a:p>
            <a:pPr>
              <a:buNone/>
            </a:pPr>
            <a:r>
              <a:rPr lang="tr-TR" sz="1400" dirty="0">
                <a:latin typeface="+mj-lt"/>
                <a:cs typeface="Arial" pitchFamily="34" charset="0"/>
              </a:rPr>
              <a:t>						</a:t>
            </a:r>
          </a:p>
          <a:p>
            <a:pPr>
              <a:buNone/>
            </a:pPr>
            <a:r>
              <a:rPr lang="tr-TR" sz="1400" dirty="0">
                <a:latin typeface="+mj-lt"/>
                <a:cs typeface="Arial" pitchFamily="34" charset="0"/>
              </a:rPr>
              <a:t>					</a:t>
            </a:r>
          </a:p>
          <a:p>
            <a:pPr>
              <a:buNone/>
            </a:pPr>
            <a:endParaRPr lang="tr-TR" sz="1400" dirty="0">
              <a:latin typeface="+mj-lt"/>
              <a:cs typeface="Arial" pitchFamily="34" charset="0"/>
            </a:endParaRPr>
          </a:p>
          <a:p>
            <a:pPr>
              <a:buNone/>
            </a:pPr>
            <a:r>
              <a:rPr lang="tr-TR" sz="1400" dirty="0">
                <a:latin typeface="+mj-lt"/>
                <a:cs typeface="Arial" pitchFamily="34" charset="0"/>
              </a:rPr>
              <a:t>	</a:t>
            </a:r>
          </a:p>
          <a:p>
            <a:pPr algn="ctr">
              <a:buNone/>
            </a:pPr>
            <a:r>
              <a:rPr lang="tr-TR" sz="1400" dirty="0">
                <a:latin typeface="+mj-lt"/>
                <a:cs typeface="Arial" pitchFamily="34" charset="0"/>
              </a:rPr>
              <a:t>İlkay AKCA</a:t>
            </a:r>
          </a:p>
          <a:p>
            <a:pPr algn="ctr">
              <a:buNone/>
            </a:pPr>
            <a:r>
              <a:rPr lang="tr-TR" sz="1400" dirty="0">
                <a:latin typeface="+mj-lt"/>
                <a:cs typeface="Arial" pitchFamily="34" charset="0"/>
              </a:rPr>
              <a:t>Akseki Belediye Başkanı</a:t>
            </a:r>
          </a:p>
          <a:p>
            <a:pPr algn="ctr">
              <a:buNone/>
            </a:pPr>
            <a:endParaRPr lang="tr-TR" sz="1400" dirty="0">
              <a:latin typeface="+mj-lt"/>
              <a:cs typeface="Arial" pitchFamily="34" charset="0"/>
            </a:endParaRPr>
          </a:p>
          <a:p>
            <a:pPr>
              <a:buNone/>
            </a:pPr>
            <a:endParaRPr lang="tr-TR" sz="1400" dirty="0">
              <a:latin typeface="+mj-lt"/>
              <a:cs typeface="Arial" pitchFamily="34" charset="0"/>
            </a:endParaRPr>
          </a:p>
          <a:p>
            <a:pPr>
              <a:buNone/>
            </a:pPr>
            <a:endParaRPr lang="tr-TR" sz="1400" dirty="0">
              <a:latin typeface="+mj-lt"/>
              <a:cs typeface="Arial" pitchFamily="34" charset="0"/>
            </a:endParaRPr>
          </a:p>
          <a:p>
            <a:pPr>
              <a:buNone/>
            </a:pPr>
            <a:r>
              <a:rPr lang="tr-TR" sz="1400" dirty="0">
                <a:latin typeface="+mj-lt"/>
                <a:cs typeface="Arial" pitchFamily="34" charset="0"/>
              </a:rPr>
              <a:t>						</a:t>
            </a:r>
          </a:p>
          <a:p>
            <a:pPr>
              <a:buNone/>
            </a:pPr>
            <a:r>
              <a:rPr lang="tr-TR" sz="1400" dirty="0">
                <a:latin typeface="+mj-lt"/>
                <a:cs typeface="Arial" pitchFamily="34" charset="0"/>
              </a:rPr>
              <a:t>			Erdoğan </a:t>
            </a:r>
            <a:r>
              <a:rPr lang="tr-TR" sz="1400" dirty="0" err="1">
                <a:latin typeface="+mj-lt"/>
                <a:cs typeface="Arial" pitchFamily="34" charset="0"/>
              </a:rPr>
              <a:t>ERDOĞAN</a:t>
            </a:r>
            <a:r>
              <a:rPr lang="tr-TR" sz="1400" dirty="0">
                <a:latin typeface="+mj-lt"/>
                <a:cs typeface="Arial" pitchFamily="34" charset="0"/>
              </a:rPr>
              <a:t>			Mehmet Ali ÖZEL</a:t>
            </a:r>
          </a:p>
          <a:p>
            <a:pPr>
              <a:buNone/>
            </a:pPr>
            <a:r>
              <a:rPr lang="tr-TR" sz="1400" dirty="0">
                <a:latin typeface="+mj-lt"/>
                <a:cs typeface="Arial" pitchFamily="34" charset="0"/>
              </a:rPr>
              <a:t>			Meclis Zabıt Katibi			Meclis Zabıt Katibi </a:t>
            </a:r>
          </a:p>
          <a:p>
            <a:pPr>
              <a:buNone/>
            </a:pPr>
            <a:endParaRPr lang="tr-TR" sz="1400" dirty="0">
              <a:latin typeface="+mj-lt"/>
              <a:cs typeface="Arial" pitchFamily="34" charset="0"/>
            </a:endParaRPr>
          </a:p>
          <a:p>
            <a:pPr>
              <a:buNone/>
            </a:pPr>
            <a:endParaRPr lang="tr-TR" sz="1400" dirty="0">
              <a:latin typeface="+mj-lt"/>
              <a:cs typeface="Arial" pitchFamily="34" charset="0"/>
            </a:endParaRPr>
          </a:p>
          <a:p>
            <a:pPr>
              <a:buNone/>
            </a:pPr>
            <a:endParaRPr lang="tr-TR" sz="1400" dirty="0">
              <a:latin typeface="+mj-lt"/>
              <a:cs typeface="Arial" pitchFamily="34" charset="0"/>
            </a:endParaRPr>
          </a:p>
          <a:p>
            <a:pPr>
              <a:buNone/>
            </a:pPr>
            <a:r>
              <a:rPr lang="tr-TR" sz="1400" dirty="0">
                <a:latin typeface="+mj-lt"/>
                <a:cs typeface="Arial" pitchFamily="34"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20471" y="1844824"/>
            <a:ext cx="8703057" cy="4608512"/>
          </a:xfrm>
        </p:spPr>
        <p:txBody>
          <a:bodyPr>
            <a:normAutofit/>
          </a:bodyPr>
          <a:lstStyle/>
          <a:p>
            <a:pPr>
              <a:buNone/>
            </a:pPr>
            <a:endParaRPr lang="tr-TR" sz="1400" dirty="0">
              <a:latin typeface="+mj-lt"/>
              <a:cs typeface="Arial" pitchFamily="34" charset="0"/>
            </a:endParaRPr>
          </a:p>
          <a:p>
            <a:pPr>
              <a:buFont typeface="Wingdings" pitchFamily="2" charset="2"/>
              <a:buChar char="q"/>
            </a:pPr>
            <a:r>
              <a:rPr lang="tr-TR" sz="1400" dirty="0">
                <a:latin typeface="+mj-lt"/>
                <a:cs typeface="Arial" pitchFamily="34" charset="0"/>
              </a:rPr>
              <a:t>Akseki’mizde gerçekleştirdiğimiz projeleri uygularken, sadece bugün için bir şeyler yapmadık.  Aynı zamanda Akseki’nin geleceğini de şekillendirmeye çalıştık. İlçemizin, geçmişten gelen değerlerini özelliklerini koruyarak bu değerleri yarınlara taşımak ve gelecek nesillerimize gururla teslim etmek istiyoruz. Bu günü kurtarmaya çalışan değil, geleceği düşünen bir anlayışla hareket ediyoruz. </a:t>
            </a:r>
            <a:br>
              <a:rPr lang="tr-TR" sz="1400" dirty="0">
                <a:latin typeface="+mj-lt"/>
                <a:cs typeface="Arial" pitchFamily="34" charset="0"/>
              </a:rPr>
            </a:br>
            <a:r>
              <a:rPr lang="tr-TR" sz="1400" dirty="0">
                <a:latin typeface="+mj-lt"/>
                <a:cs typeface="Arial" pitchFamily="34" charset="0"/>
              </a:rPr>
              <a:t>                     </a:t>
            </a:r>
          </a:p>
          <a:p>
            <a:pPr>
              <a:buFont typeface="Wingdings" pitchFamily="2" charset="2"/>
              <a:buChar char="q"/>
            </a:pPr>
            <a:r>
              <a:rPr lang="tr-TR" sz="1400" dirty="0">
                <a:latin typeface="+mj-lt"/>
                <a:cs typeface="Arial" pitchFamily="34" charset="0"/>
              </a:rPr>
              <a:t> Akseki’de; Tüm kuruluşlarla ve vatandaşlarımızla ortak hareket etmeye çalışıyoruz. Halkımızın, herkesimi ile, sık, sık bir araya gelmeye çalışıyoruz. Fikir alışverişlerinde bulunuyoruz. Akseki’mizi daha bir ileriye taşımak için elimizden gelen çabayı gösteriyoruz. Biz bu yola çıkarken, örnek bir belediyecilik için kolları sıvadık. Bu güne kadarda Akseki’de gerçekleştirdiğimiz proje ve işlerle örnek olmaya devam edeceğiz. </a:t>
            </a:r>
            <a:br>
              <a:rPr lang="tr-TR" sz="1400" dirty="0">
                <a:latin typeface="+mj-lt"/>
                <a:cs typeface="Arial" pitchFamily="34" charset="0"/>
              </a:rPr>
            </a:br>
            <a:r>
              <a:rPr lang="tr-TR" sz="1400" dirty="0">
                <a:latin typeface="+mj-lt"/>
                <a:cs typeface="Arial" pitchFamily="34" charset="0"/>
              </a:rPr>
              <a:t>                    </a:t>
            </a:r>
          </a:p>
          <a:p>
            <a:pPr>
              <a:buFont typeface="Wingdings" pitchFamily="2" charset="2"/>
              <a:buChar char="q"/>
            </a:pPr>
            <a:r>
              <a:rPr lang="tr-TR" sz="1400" dirty="0">
                <a:latin typeface="+mj-lt"/>
                <a:cs typeface="Arial" pitchFamily="34" charset="0"/>
              </a:rPr>
              <a:t> Tüm birimlerimizin dikkat ve titizlikle yerine getirdiği gayretli çalışmalar belediyemiz içinde oluşturduğumuz birlik, beraberlik ve dayanışmanın sonucudur. Belediye meclis üyelerimiz bu konuda hiçbir fedakarlıktan kaçınmadan yardımcı olmaktadırlar.</a:t>
            </a:r>
            <a:br>
              <a:rPr lang="tr-TR" sz="1400" dirty="0">
                <a:latin typeface="+mj-lt"/>
                <a:cs typeface="Arial" pitchFamily="34" charset="0"/>
              </a:rPr>
            </a:br>
            <a:r>
              <a:rPr lang="tr-TR" sz="1400" dirty="0">
                <a:latin typeface="+mj-lt"/>
                <a:cs typeface="Arial" pitchFamily="34" charset="0"/>
              </a:rPr>
              <a:t>                    </a:t>
            </a:r>
          </a:p>
          <a:p>
            <a:pPr>
              <a:buFont typeface="Wingdings" pitchFamily="2" charset="2"/>
              <a:buChar char="q"/>
            </a:pPr>
            <a:r>
              <a:rPr lang="tr-TR" sz="1400" dirty="0">
                <a:latin typeface="+mj-lt"/>
                <a:cs typeface="Arial" pitchFamily="34" charset="0"/>
              </a:rPr>
              <a:t> Bu vesile ile, bizlerden desteklerini esirgemeyen uyum içinde çalıştığımız meclis üyelerimize, memurdan işçisine tüm belediye çalışanlarına ve bize çalışma gücü veren Akseki halkına teşekkür eder, sevgi ve saygılarımı sunarım.</a:t>
            </a:r>
            <a:br>
              <a:rPr lang="tr-TR" sz="1400" dirty="0">
                <a:latin typeface="+mj-lt"/>
                <a:cs typeface="Arial" pitchFamily="34" charset="0"/>
              </a:rPr>
            </a:br>
            <a:br>
              <a:rPr lang="tr-TR" sz="1400" dirty="0">
                <a:latin typeface="+mj-lt"/>
                <a:cs typeface="Arial" pitchFamily="34" charset="0"/>
              </a:rPr>
            </a:br>
            <a:r>
              <a:rPr lang="tr-TR" sz="1400" dirty="0">
                <a:latin typeface="+mj-lt"/>
                <a:cs typeface="Arial" pitchFamily="34"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017565"/>
            <a:ext cx="8229600" cy="5435771"/>
          </a:xfrm>
        </p:spPr>
        <p:txBody>
          <a:bodyPr>
            <a:normAutofit fontScale="85000" lnSpcReduction="20000"/>
          </a:bodyPr>
          <a:lstStyle/>
          <a:p>
            <a:r>
              <a:rPr lang="tr-TR" sz="1400" b="1" dirty="0">
                <a:latin typeface="+mj-lt"/>
                <a:cs typeface="Arial" pitchFamily="34" charset="0"/>
              </a:rPr>
              <a:t>İÇİNDEKİLER:</a:t>
            </a:r>
          </a:p>
          <a:p>
            <a:r>
              <a:rPr lang="tr-TR" sz="1400" b="1" dirty="0">
                <a:latin typeface="+mj-lt"/>
                <a:cs typeface="Arial" pitchFamily="34" charset="0"/>
              </a:rPr>
              <a:t> </a:t>
            </a:r>
          </a:p>
          <a:p>
            <a:r>
              <a:rPr lang="tr-TR" sz="1400" b="1" dirty="0">
                <a:latin typeface="+mj-lt"/>
                <a:cs typeface="Arial" pitchFamily="34" charset="0"/>
              </a:rPr>
              <a:t>1-) GENEL BİLGİLER</a:t>
            </a:r>
          </a:p>
          <a:p>
            <a:r>
              <a:rPr lang="tr-TR" sz="1400" b="1" dirty="0">
                <a:latin typeface="+mj-lt"/>
                <a:cs typeface="Arial" pitchFamily="34" charset="0"/>
              </a:rPr>
              <a:t> </a:t>
            </a:r>
          </a:p>
          <a:p>
            <a:pPr lvl="0"/>
            <a:r>
              <a:rPr lang="tr-TR" sz="1400" b="1" dirty="0">
                <a:latin typeface="+mj-lt"/>
                <a:cs typeface="Arial" pitchFamily="34" charset="0"/>
              </a:rPr>
              <a:t>Misyon ve Vizyon</a:t>
            </a:r>
          </a:p>
          <a:p>
            <a:pPr lvl="0"/>
            <a:r>
              <a:rPr lang="tr-TR" sz="1400" b="1" dirty="0">
                <a:latin typeface="+mj-lt"/>
                <a:cs typeface="Arial" pitchFamily="34" charset="0"/>
              </a:rPr>
              <a:t>Yetki, Görev ve Sorumluluklar</a:t>
            </a:r>
          </a:p>
          <a:p>
            <a:pPr lvl="0"/>
            <a:r>
              <a:rPr lang="tr-TR" sz="1400" b="1" dirty="0">
                <a:latin typeface="+mj-lt"/>
                <a:cs typeface="Arial" pitchFamily="34" charset="0"/>
              </a:rPr>
              <a:t>İdareye İlişkin Bilgiler </a:t>
            </a:r>
          </a:p>
          <a:p>
            <a:r>
              <a:rPr lang="tr-TR" sz="1400" b="1" dirty="0">
                <a:latin typeface="+mj-lt"/>
                <a:cs typeface="Arial" pitchFamily="34" charset="0"/>
              </a:rPr>
              <a:t>                1-) Fiziksel Yapı</a:t>
            </a:r>
          </a:p>
          <a:p>
            <a:r>
              <a:rPr lang="tr-TR" sz="1400" b="1" dirty="0">
                <a:latin typeface="+mj-lt"/>
                <a:cs typeface="Arial" pitchFamily="34" charset="0"/>
              </a:rPr>
              <a:t>                2-) Örgüt Yapısı</a:t>
            </a:r>
          </a:p>
          <a:p>
            <a:r>
              <a:rPr lang="tr-TR" sz="1400" b="1" dirty="0">
                <a:latin typeface="+mj-lt"/>
                <a:cs typeface="Arial" pitchFamily="34" charset="0"/>
              </a:rPr>
              <a:t>                3-) Bilgi ve Teknolojik Kaynaklar </a:t>
            </a:r>
          </a:p>
          <a:p>
            <a:r>
              <a:rPr lang="tr-TR" sz="1400" b="1" dirty="0">
                <a:latin typeface="+mj-lt"/>
                <a:cs typeface="Arial" pitchFamily="34" charset="0"/>
              </a:rPr>
              <a:t>                4-) İnsan Kaynakları </a:t>
            </a:r>
          </a:p>
          <a:p>
            <a:r>
              <a:rPr lang="tr-TR" sz="1400" b="1" dirty="0">
                <a:latin typeface="+mj-lt"/>
                <a:cs typeface="Arial" pitchFamily="34" charset="0"/>
              </a:rPr>
              <a:t>                5-) Sunulan Hizmetler</a:t>
            </a:r>
          </a:p>
          <a:p>
            <a:r>
              <a:rPr lang="tr-TR" sz="1400" b="1" dirty="0">
                <a:latin typeface="+mj-lt"/>
                <a:cs typeface="Arial" pitchFamily="34" charset="0"/>
              </a:rPr>
              <a:t>                               a-) Mali Hizmetler Müdürlüğü</a:t>
            </a:r>
          </a:p>
          <a:p>
            <a:r>
              <a:rPr lang="tr-TR" sz="1400" b="1" dirty="0">
                <a:latin typeface="+mj-lt"/>
                <a:cs typeface="Arial" pitchFamily="34" charset="0"/>
              </a:rPr>
              <a:t>                               b-) Fen İşleri Müdürlüğü </a:t>
            </a:r>
          </a:p>
          <a:p>
            <a:r>
              <a:rPr lang="tr-TR" sz="1400" b="1" dirty="0">
                <a:latin typeface="+mj-lt"/>
                <a:cs typeface="Arial" pitchFamily="34" charset="0"/>
              </a:rPr>
              <a:t>                               c-) Yazı İşleri Müdürlüğü</a:t>
            </a:r>
          </a:p>
          <a:p>
            <a:r>
              <a:rPr lang="tr-TR" sz="1400" b="1" dirty="0">
                <a:latin typeface="+mj-lt"/>
                <a:cs typeface="Arial" pitchFamily="34" charset="0"/>
              </a:rPr>
              <a:t>                               d-) Zabıta Birimi </a:t>
            </a:r>
          </a:p>
          <a:p>
            <a:r>
              <a:rPr lang="tr-TR" sz="1400" b="1" dirty="0">
                <a:latin typeface="+mj-lt"/>
                <a:cs typeface="Arial" pitchFamily="34" charset="0"/>
              </a:rPr>
              <a:t>                               e-) İnsan Kaynakları </a:t>
            </a:r>
          </a:p>
          <a:p>
            <a:r>
              <a:rPr lang="tr-TR" sz="1400" b="1" dirty="0">
                <a:latin typeface="+mj-lt"/>
                <a:cs typeface="Arial" pitchFamily="34" charset="0"/>
              </a:rPr>
              <a:t>                               f-) Sosyal Yardım İşleri Müdürlüğü</a:t>
            </a:r>
          </a:p>
          <a:p>
            <a:r>
              <a:rPr lang="tr-TR" sz="1400" b="1" dirty="0">
                <a:latin typeface="+mj-lt"/>
                <a:cs typeface="Arial" pitchFamily="34" charset="0"/>
              </a:rPr>
              <a:t> </a:t>
            </a:r>
          </a:p>
          <a:p>
            <a:r>
              <a:rPr lang="tr-TR" sz="1400" b="1" dirty="0">
                <a:latin typeface="+mj-lt"/>
                <a:cs typeface="Arial" pitchFamily="34" charset="0"/>
              </a:rPr>
              <a:t>2-) AMAÇ VE HEDEFLER </a:t>
            </a:r>
          </a:p>
          <a:p>
            <a:r>
              <a:rPr lang="tr-TR" sz="1400" b="1" dirty="0">
                <a:latin typeface="+mj-lt"/>
                <a:cs typeface="Arial" pitchFamily="34" charset="0"/>
              </a:rPr>
              <a:t> </a:t>
            </a:r>
          </a:p>
          <a:p>
            <a:r>
              <a:rPr lang="tr-TR" sz="1400" b="1" dirty="0">
                <a:latin typeface="+mj-lt"/>
                <a:cs typeface="Arial" pitchFamily="34" charset="0"/>
              </a:rPr>
              <a:t>      A-) İdarenin Amaç ve Hedefleri</a:t>
            </a:r>
          </a:p>
          <a:p>
            <a:r>
              <a:rPr lang="tr-TR" sz="1400" b="1" dirty="0">
                <a:latin typeface="+mj-lt"/>
                <a:cs typeface="Arial" pitchFamily="34" charset="0"/>
              </a:rPr>
              <a:t>      B-) Temel Politikalar ve Öncelikler</a:t>
            </a:r>
          </a:p>
          <a:p>
            <a:r>
              <a:rPr lang="tr-TR" sz="1400" b="1" dirty="0">
                <a:latin typeface="+mj-lt"/>
                <a:cs typeface="Arial" pitchFamily="34" charset="0"/>
              </a:rPr>
              <a:t> </a:t>
            </a:r>
          </a:p>
          <a:p>
            <a:r>
              <a:rPr lang="tr-TR" sz="1400" b="1" dirty="0">
                <a:latin typeface="+mj-lt"/>
                <a:cs typeface="Arial" pitchFamily="34" charset="0"/>
              </a:rPr>
              <a:t>      3-) KURUMSAL KABİLİYET VE KAPASİTENİN DEĞERLENDİRİLMESİ </a:t>
            </a:r>
          </a:p>
          <a:p>
            <a:r>
              <a:rPr lang="tr-TR" sz="1400" b="1" dirty="0">
                <a:latin typeface="+mj-lt"/>
                <a:cs typeface="Arial" pitchFamily="34" charset="0"/>
              </a:rPr>
              <a:t>               </a:t>
            </a:r>
          </a:p>
          <a:p>
            <a:r>
              <a:rPr lang="tr-TR" sz="1400" b="1" dirty="0">
                <a:latin typeface="+mj-lt"/>
                <a:cs typeface="Arial" pitchFamily="34" charset="0"/>
              </a:rPr>
              <a:t>            A-) Üstünlükler </a:t>
            </a:r>
          </a:p>
          <a:p>
            <a:r>
              <a:rPr lang="tr-TR" sz="1400" b="1" dirty="0">
                <a:latin typeface="+mj-lt"/>
                <a:cs typeface="Arial" pitchFamily="34" charset="0"/>
              </a:rPr>
              <a:t>            B-) Zayıflıklar </a:t>
            </a:r>
          </a:p>
          <a:p>
            <a:r>
              <a:rPr lang="tr-TR" sz="1400" b="1" dirty="0">
                <a:latin typeface="+mj-lt"/>
                <a:cs typeface="Arial" pitchFamily="34" charset="0"/>
              </a:rPr>
              <a:t>            C-) Değerlendirme </a:t>
            </a:r>
          </a:p>
          <a:p>
            <a:endParaRPr lang="tr-TR" sz="1400" b="1" dirty="0">
              <a:latin typeface="+mj-lt"/>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96752"/>
            <a:ext cx="8229600" cy="5256584"/>
          </a:xfrm>
        </p:spPr>
        <p:txBody>
          <a:bodyPr>
            <a:noAutofit/>
          </a:bodyPr>
          <a:lstStyle/>
          <a:p>
            <a:r>
              <a:rPr lang="tr-TR" sz="1400" b="1" dirty="0">
                <a:latin typeface="+mj-lt"/>
                <a:cs typeface="Arial" pitchFamily="34" charset="0"/>
              </a:rPr>
              <a:t>1-) GENEL BİLGİLERİ </a:t>
            </a:r>
          </a:p>
          <a:p>
            <a:r>
              <a:rPr lang="tr-TR" sz="1400" b="1" dirty="0">
                <a:latin typeface="+mj-lt"/>
                <a:cs typeface="Arial" pitchFamily="34" charset="0"/>
              </a:rPr>
              <a:t> </a:t>
            </a:r>
          </a:p>
          <a:p>
            <a:r>
              <a:rPr lang="tr-TR" sz="1400" b="1" dirty="0">
                <a:latin typeface="+mj-lt"/>
                <a:cs typeface="Arial" pitchFamily="34" charset="0"/>
              </a:rPr>
              <a:t>      A-) MİSYON VE VİZYON </a:t>
            </a:r>
          </a:p>
          <a:p>
            <a:r>
              <a:rPr lang="tr-TR" sz="1400" b="1" dirty="0">
                <a:latin typeface="+mj-lt"/>
                <a:cs typeface="Arial" pitchFamily="34" charset="0"/>
              </a:rPr>
              <a:t>MİSYON : </a:t>
            </a:r>
          </a:p>
          <a:p>
            <a:r>
              <a:rPr lang="tr-TR" sz="1400" b="1" dirty="0">
                <a:latin typeface="+mj-lt"/>
                <a:cs typeface="Arial" pitchFamily="34" charset="0"/>
              </a:rPr>
              <a:t>                  Akseki Belediyesi, bir kamu kurumu olarak, ilçe sakinlerinin yerel ve ortak gereksinimlerini, bilgi teknolojilerine dayalı, yenilikçi, katılımcı çağdaş bir anlayışla karşılar. İlçesinin kültürel mirasını koruyarak geliştirir. </a:t>
            </a:r>
          </a:p>
          <a:p>
            <a:r>
              <a:rPr lang="tr-TR" sz="1400" b="1" dirty="0">
                <a:latin typeface="+mj-lt"/>
                <a:cs typeface="Arial" pitchFamily="34" charset="0"/>
              </a:rPr>
              <a:t>VİZYON:</a:t>
            </a:r>
          </a:p>
          <a:p>
            <a:r>
              <a:rPr lang="tr-TR" sz="1400" b="1" dirty="0">
                <a:latin typeface="+mj-lt"/>
                <a:cs typeface="Arial" pitchFamily="34" charset="0"/>
              </a:rPr>
              <a:t>                 Akseki’yi : Tarihi ve Kültürel dokusunu yaşatarak ve koruyarak gelecek nesiller için daha yaşanabilir bir ilçe haline getirmek, </a:t>
            </a:r>
          </a:p>
          <a:p>
            <a:r>
              <a:rPr lang="tr-TR" sz="1400" b="1" dirty="0">
                <a:latin typeface="+mj-lt"/>
                <a:cs typeface="Arial" pitchFamily="34" charset="0"/>
              </a:rPr>
              <a:t>B- YETKİ , GÖREV VE SORUMLULUKLAR </a:t>
            </a:r>
          </a:p>
          <a:p>
            <a:r>
              <a:rPr lang="tr-TR" sz="1400" b="1" dirty="0">
                <a:latin typeface="+mj-lt"/>
                <a:cs typeface="Arial" pitchFamily="34" charset="0"/>
              </a:rPr>
              <a:t>     Belediye, Belde sakinlerinin mali, müşterek nitelikteki ihtiyaçlarını karşılamak üzere, kurulan ve karar organı seçmenler tarafından seçilerek, oluşturulan idari ve mali özelliklere sahip, Kamu Tüzel kişisini ifade eder. Bu bağlamda bağlı bulunduğu pek çok Yasa ve mevzuat vardır. </a:t>
            </a:r>
          </a:p>
          <a:p>
            <a:r>
              <a:rPr lang="tr-TR" sz="1400" b="1" dirty="0">
                <a:latin typeface="+mj-lt"/>
                <a:cs typeface="Arial" pitchFamily="34" charset="0"/>
              </a:rPr>
              <a:t>             5393 Sayılı Belediye Yasası,</a:t>
            </a:r>
          </a:p>
          <a:p>
            <a:r>
              <a:rPr lang="tr-TR" sz="1400" b="1" dirty="0">
                <a:latin typeface="+mj-lt"/>
                <a:cs typeface="Arial" pitchFamily="34" charset="0"/>
              </a:rPr>
              <a:t>             2464 Sayılı Belediye Gelirleri Yasası </a:t>
            </a:r>
          </a:p>
          <a:p>
            <a:r>
              <a:rPr lang="tr-TR" sz="1400" b="1" dirty="0">
                <a:latin typeface="+mj-lt"/>
                <a:cs typeface="Arial" pitchFamily="34" charset="0"/>
              </a:rPr>
              <a:t>             1319 Sayılı Emlak Vergisi Kanunu </a:t>
            </a:r>
          </a:p>
          <a:p>
            <a:r>
              <a:rPr lang="tr-TR" sz="1400" b="1" dirty="0">
                <a:latin typeface="+mj-lt"/>
                <a:cs typeface="Arial" pitchFamily="34" charset="0"/>
              </a:rPr>
              <a:t>             1593 Sayılı Umumi Hıfzıssıhha Kanunu </a:t>
            </a:r>
          </a:p>
          <a:p>
            <a:r>
              <a:rPr lang="tr-TR" sz="1400" b="1" dirty="0">
                <a:latin typeface="+mj-lt"/>
                <a:cs typeface="Arial" pitchFamily="34" charset="0"/>
              </a:rPr>
              <a:t>             3194 Sayılı İmar Kanunu </a:t>
            </a:r>
          </a:p>
          <a:p>
            <a:r>
              <a:rPr lang="tr-TR" sz="1400" b="1" dirty="0">
                <a:latin typeface="+mj-lt"/>
                <a:cs typeface="Arial" pitchFamily="34" charset="0"/>
              </a:rPr>
              <a:t>             5366 Sayılı Yıpranan Tarihi ve Taşınmaz Varlıkların Yenilenerek korunması ve Yaşatılarak kullanılması hakkında Kanun </a:t>
            </a:r>
          </a:p>
          <a:p>
            <a:endParaRPr lang="tr-TR" sz="1400" b="1" dirty="0">
              <a:latin typeface="+mj-lt"/>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340768"/>
            <a:ext cx="8229600" cy="5181616"/>
          </a:xfrm>
        </p:spPr>
        <p:txBody>
          <a:bodyPr>
            <a:noAutofit/>
          </a:bodyPr>
          <a:lstStyle/>
          <a:p>
            <a:r>
              <a:rPr lang="tr-TR" sz="1300" b="1" dirty="0">
                <a:latin typeface="+mj-lt"/>
                <a:cs typeface="Arial" pitchFamily="34" charset="0"/>
              </a:rPr>
              <a:t> 5018 Sayılı Kamu, Mali Yönetimi ve Kontrolü Kanunu </a:t>
            </a:r>
          </a:p>
          <a:p>
            <a:r>
              <a:rPr lang="tr-TR" sz="1300" b="1" dirty="0">
                <a:latin typeface="+mj-lt"/>
                <a:cs typeface="Arial" pitchFamily="34" charset="0"/>
              </a:rPr>
              <a:t>            3516 Sayılı Ölçü ve Tartı Aletleri Kanunu </a:t>
            </a:r>
          </a:p>
          <a:p>
            <a:r>
              <a:rPr lang="tr-TR" sz="1300" b="1" dirty="0">
                <a:latin typeface="+mj-lt"/>
                <a:cs typeface="Arial" pitchFamily="34" charset="0"/>
              </a:rPr>
              <a:t>            4734 Sayılı Kamu İhale Kanunu </a:t>
            </a:r>
          </a:p>
          <a:p>
            <a:r>
              <a:rPr lang="tr-TR" sz="1300" b="1" dirty="0">
                <a:latin typeface="+mj-lt"/>
                <a:cs typeface="Arial" pitchFamily="34" charset="0"/>
              </a:rPr>
              <a:t>            4735 Sayılı Kamu İhale Sözleşmeleri Kanunu</a:t>
            </a:r>
          </a:p>
          <a:p>
            <a:r>
              <a:rPr lang="tr-TR" sz="1300" b="1" dirty="0">
                <a:latin typeface="+mj-lt"/>
                <a:cs typeface="Arial" pitchFamily="34" charset="0"/>
              </a:rPr>
              <a:t>            2886 Sayılı Devlet İhale Kanunu</a:t>
            </a:r>
          </a:p>
          <a:p>
            <a:r>
              <a:rPr lang="tr-TR" sz="1300" b="1" dirty="0">
                <a:latin typeface="+mj-lt"/>
                <a:cs typeface="Arial" pitchFamily="34" charset="0"/>
              </a:rPr>
              <a:t>            5434 Sayılı Emekli Sandığı Kanunu</a:t>
            </a:r>
          </a:p>
          <a:p>
            <a:r>
              <a:rPr lang="tr-TR" sz="1300" b="1" dirty="0">
                <a:latin typeface="+mj-lt"/>
                <a:cs typeface="Arial" pitchFamily="34" charset="0"/>
              </a:rPr>
              <a:t>            4982 Sayılı Bilgi Edinme Kanunu </a:t>
            </a:r>
          </a:p>
          <a:p>
            <a:r>
              <a:rPr lang="tr-TR" sz="1300" b="1" dirty="0">
                <a:latin typeface="+mj-lt"/>
                <a:cs typeface="Arial" pitchFamily="34" charset="0"/>
              </a:rPr>
              <a:t>            6245 Sayılı Harcırah Kanunu </a:t>
            </a:r>
          </a:p>
          <a:p>
            <a:r>
              <a:rPr lang="tr-TR" sz="1300" b="1" dirty="0">
                <a:latin typeface="+mj-lt"/>
                <a:cs typeface="Arial" pitchFamily="34" charset="0"/>
              </a:rPr>
              <a:t>            4857 Sayılı İş Kanunu </a:t>
            </a:r>
          </a:p>
          <a:p>
            <a:r>
              <a:rPr lang="tr-TR" sz="1300" b="1" dirty="0">
                <a:latin typeface="+mj-lt"/>
                <a:cs typeface="Arial" pitchFamily="34" charset="0"/>
              </a:rPr>
              <a:t>             5326 Kabahatler Kanunu</a:t>
            </a:r>
          </a:p>
          <a:p>
            <a:r>
              <a:rPr lang="tr-TR" sz="1300" b="1" dirty="0">
                <a:latin typeface="+mj-lt"/>
                <a:cs typeface="Arial" pitchFamily="34" charset="0"/>
              </a:rPr>
              <a:t>             5510 Sayılı Sosyal Sigortalar ve Genel Sağlık Sigortası Kanunu </a:t>
            </a:r>
          </a:p>
          <a:p>
            <a:r>
              <a:rPr lang="tr-TR" sz="1300" b="1" dirty="0">
                <a:latin typeface="+mj-lt"/>
                <a:cs typeface="Arial" pitchFamily="34" charset="0"/>
              </a:rPr>
              <a:t>             5179 Sayılı Gıdaların Üretimi, Tüketimi ve Denetlenmesine dair K.H.K değiştirilerek, kabulü hakkında kanun </a:t>
            </a:r>
          </a:p>
          <a:p>
            <a:r>
              <a:rPr lang="tr-TR" sz="1300" b="1" dirty="0">
                <a:latin typeface="+mj-lt"/>
                <a:cs typeface="Arial" pitchFamily="34" charset="0"/>
              </a:rPr>
              <a:t>             3572 Sayılı İş yeri Açma ve Çalıştırma Ruhsatlarına dair K.H.K ‘</a:t>
            </a:r>
            <a:r>
              <a:rPr lang="tr-TR" sz="1300" b="1" dirty="0" err="1">
                <a:latin typeface="+mj-lt"/>
                <a:cs typeface="Arial" pitchFamily="34" charset="0"/>
              </a:rPr>
              <a:t>nin</a:t>
            </a:r>
            <a:r>
              <a:rPr lang="tr-TR" sz="1300" b="1" dirty="0">
                <a:latin typeface="+mj-lt"/>
                <a:cs typeface="Arial" pitchFamily="34" charset="0"/>
              </a:rPr>
              <a:t> değiştirilerek, kabulü hakkındaki kanun </a:t>
            </a:r>
          </a:p>
          <a:p>
            <a:r>
              <a:rPr lang="tr-TR" sz="1300" b="1" dirty="0">
                <a:latin typeface="+mj-lt"/>
                <a:cs typeface="Arial" pitchFamily="34" charset="0"/>
              </a:rPr>
              <a:t>             657 Sayılı Devlet Memurları Kanunu 506 Sayılı Sosyal Sigortalar Kanunu ve ilgili Yasalar </a:t>
            </a:r>
          </a:p>
          <a:p>
            <a:r>
              <a:rPr lang="tr-TR" sz="1300" b="1" dirty="0">
                <a:latin typeface="+mj-lt"/>
                <a:cs typeface="Arial" pitchFamily="34" charset="0"/>
              </a:rPr>
              <a:t>             634 Kat Mülkiyeti Kanunu </a:t>
            </a:r>
          </a:p>
          <a:p>
            <a:r>
              <a:rPr lang="tr-TR" sz="1300" b="1" dirty="0">
                <a:latin typeface="+mj-lt"/>
                <a:cs typeface="Arial" pitchFamily="34" charset="0"/>
              </a:rPr>
              <a:t>             394 Sayılı Hafta Tatili Kanunu </a:t>
            </a:r>
          </a:p>
          <a:p>
            <a:r>
              <a:rPr lang="tr-TR" sz="1300" b="1" dirty="0">
                <a:latin typeface="+mj-lt"/>
                <a:cs typeface="Arial" pitchFamily="34" charset="0"/>
              </a:rPr>
              <a:t>             5957 Sayılı Sebze ve Meyveler ile yeterli arz ve talep derinliği bulunan diğer malların ticaretinin düzenlenmesine dair Kanun </a:t>
            </a:r>
          </a:p>
          <a:p>
            <a:r>
              <a:rPr lang="tr-TR" sz="1300" b="1" dirty="0">
                <a:latin typeface="+mj-lt"/>
                <a:cs typeface="Arial" pitchFamily="34" charset="0"/>
              </a:rPr>
              <a:t>             6111 Sayılı Yasa </a:t>
            </a:r>
          </a:p>
          <a:p>
            <a:r>
              <a:rPr lang="tr-TR" sz="1300" b="1" dirty="0">
                <a:latin typeface="+mj-lt"/>
                <a:cs typeface="Arial" pitchFamily="34" charset="0"/>
              </a:rPr>
              <a:t>             6360 Sayılı yasa</a:t>
            </a:r>
            <a:endParaRPr lang="tr-TR" sz="1300" b="1" dirty="0">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12776"/>
            <a:ext cx="8229600" cy="4752528"/>
          </a:xfrm>
        </p:spPr>
        <p:txBody>
          <a:bodyPr>
            <a:noAutofit/>
          </a:bodyPr>
          <a:lstStyle/>
          <a:p>
            <a:pPr lvl="0"/>
            <a:r>
              <a:rPr lang="tr-TR" sz="1400" dirty="0">
                <a:latin typeface="+mj-lt"/>
                <a:cs typeface="Arial" pitchFamily="34" charset="0"/>
              </a:rPr>
              <a:t>İDAREYE İLİŞKİN BİLGİLER </a:t>
            </a:r>
          </a:p>
          <a:p>
            <a:pPr>
              <a:buNone/>
            </a:pPr>
            <a:r>
              <a:rPr lang="tr-TR" sz="1400" dirty="0">
                <a:latin typeface="+mj-lt"/>
                <a:cs typeface="Arial" pitchFamily="34" charset="0"/>
              </a:rPr>
              <a:t> </a:t>
            </a:r>
          </a:p>
          <a:p>
            <a:r>
              <a:rPr lang="tr-TR" sz="1400" dirty="0">
                <a:latin typeface="+mj-lt"/>
                <a:cs typeface="Arial" pitchFamily="34" charset="0"/>
              </a:rPr>
              <a:t>1-) FİZİKSEL YAPI </a:t>
            </a:r>
          </a:p>
          <a:p>
            <a:pPr>
              <a:buNone/>
            </a:pPr>
            <a:r>
              <a:rPr lang="tr-TR" sz="1400" dirty="0">
                <a:latin typeface="+mj-lt"/>
                <a:cs typeface="Arial" pitchFamily="34" charset="0"/>
              </a:rPr>
              <a:t> </a:t>
            </a:r>
          </a:p>
          <a:p>
            <a:r>
              <a:rPr lang="tr-TR" sz="1400" dirty="0">
                <a:latin typeface="+mj-lt"/>
                <a:cs typeface="Arial" pitchFamily="34" charset="0"/>
              </a:rPr>
              <a:t> 	Eski Adı, </a:t>
            </a:r>
            <a:r>
              <a:rPr lang="tr-TR" sz="1400" dirty="0" err="1">
                <a:latin typeface="+mj-lt"/>
                <a:cs typeface="Arial" pitchFamily="34" charset="0"/>
              </a:rPr>
              <a:t>Marla</a:t>
            </a:r>
            <a:r>
              <a:rPr lang="tr-TR" sz="1400" dirty="0">
                <a:latin typeface="+mj-lt"/>
                <a:cs typeface="Arial" pitchFamily="34" charset="0"/>
              </a:rPr>
              <a:t> olan, Akseki </a:t>
            </a:r>
            <a:r>
              <a:rPr lang="tr-TR" sz="1400" dirty="0" err="1">
                <a:latin typeface="+mj-lt"/>
                <a:cs typeface="Arial" pitchFamily="34" charset="0"/>
              </a:rPr>
              <a:t>Toroslar</a:t>
            </a:r>
            <a:r>
              <a:rPr lang="tr-TR" sz="1400" dirty="0">
                <a:latin typeface="+mj-lt"/>
                <a:cs typeface="Arial" pitchFamily="34" charset="0"/>
              </a:rPr>
              <a:t> üzerinde kurulmuştur. Daha sonra Selçuklu ve Osmanlı yönetimine geçen ilçede, Roma İmparatorluğu dönemlerinden bu yana toplumların yaşadığı bilinmektedir. 1872 ‘de Alanya’dan ayrılan Akseki 1901 yılında Antalya Konya Eyaleti dahilinde bağımsız bir sancak olmuştu. </a:t>
            </a:r>
          </a:p>
          <a:p>
            <a:r>
              <a:rPr lang="tr-TR" sz="1400" dirty="0">
                <a:latin typeface="+mj-lt"/>
                <a:cs typeface="Arial" pitchFamily="34" charset="0"/>
              </a:rPr>
              <a:t>         Kardelen çiçeğinin ana yurdu olan Akseki İlçesi, Antalya iline bağlı Batı </a:t>
            </a:r>
            <a:r>
              <a:rPr lang="tr-TR" sz="1400" dirty="0" err="1">
                <a:latin typeface="+mj-lt"/>
                <a:cs typeface="Arial" pitchFamily="34" charset="0"/>
              </a:rPr>
              <a:t>Torosların</a:t>
            </a:r>
            <a:r>
              <a:rPr lang="tr-TR" sz="1400" dirty="0">
                <a:latin typeface="+mj-lt"/>
                <a:cs typeface="Arial" pitchFamily="34" charset="0"/>
              </a:rPr>
              <a:t> güneyinde kurulmuş bir ilçedir. Doğusunda Gündoğmuş, Bozkır, batısında Manavgat, İbradı, Kuzeyinde Beyşehir, Seydişehir, Güneyinde Manavgat ve Gündoğmuş ilçeleri yer alır.</a:t>
            </a:r>
          </a:p>
          <a:p>
            <a:r>
              <a:rPr lang="tr-TR" sz="1400" dirty="0">
                <a:latin typeface="+mj-lt"/>
                <a:cs typeface="Arial" pitchFamily="34" charset="0"/>
              </a:rPr>
              <a:t>         Yüzölçümü; yaklaşık 178000 hektar</a:t>
            </a:r>
            <a:r>
              <a:rPr lang="tr-TR" sz="1400" baseline="30000" dirty="0">
                <a:latin typeface="+mj-lt"/>
                <a:cs typeface="Arial" pitchFamily="34" charset="0"/>
              </a:rPr>
              <a:t> </a:t>
            </a:r>
            <a:r>
              <a:rPr lang="tr-TR" sz="1400" dirty="0">
                <a:latin typeface="+mj-lt"/>
                <a:cs typeface="Arial" pitchFamily="34" charset="0"/>
              </a:rPr>
              <a:t> rakımı 1.050 ( merkez ) m</a:t>
            </a:r>
            <a:r>
              <a:rPr lang="tr-TR" sz="1400" b="1" dirty="0">
                <a:latin typeface="+mj-lt"/>
                <a:cs typeface="Arial" pitchFamily="34" charset="0"/>
              </a:rPr>
              <a:t> ² </a:t>
            </a:r>
            <a:r>
              <a:rPr lang="tr-TR" sz="1400" dirty="0">
                <a:latin typeface="+mj-lt"/>
                <a:cs typeface="Arial" pitchFamily="34" charset="0"/>
              </a:rPr>
              <a:t>‘</a:t>
            </a:r>
            <a:r>
              <a:rPr lang="tr-TR" sz="1400" dirty="0" err="1">
                <a:latin typeface="+mj-lt"/>
                <a:cs typeface="Arial" pitchFamily="34" charset="0"/>
              </a:rPr>
              <a:t>dir</a:t>
            </a:r>
            <a:r>
              <a:rPr lang="tr-TR" sz="1400" dirty="0">
                <a:latin typeface="+mj-lt"/>
                <a:cs typeface="Arial" pitchFamily="34" charset="0"/>
              </a:rPr>
              <a:t>. İlçenin coğrafi yapısı Manavgat Irmağı’nın oluşturduğu büyük bir vadi ile engebeli ve dağlık bir görünüme sahiptir. Kartallı Mağara ( </a:t>
            </a:r>
            <a:r>
              <a:rPr lang="tr-TR" sz="1400" dirty="0" err="1">
                <a:latin typeface="+mj-lt"/>
                <a:cs typeface="Arial" pitchFamily="34" charset="0"/>
              </a:rPr>
              <a:t>Bağarcık</a:t>
            </a:r>
            <a:r>
              <a:rPr lang="tr-TR" sz="1400" dirty="0">
                <a:latin typeface="+mj-lt"/>
                <a:cs typeface="Arial" pitchFamily="34" charset="0"/>
              </a:rPr>
              <a:t> ) Kuyucak, Düdencik  Mağarası (Çınar dibi) Buca kalan Mağarası, </a:t>
            </a:r>
            <a:r>
              <a:rPr lang="tr-TR" sz="1400" dirty="0" err="1">
                <a:latin typeface="+mj-lt"/>
                <a:cs typeface="Arial" pitchFamily="34" charset="0"/>
              </a:rPr>
              <a:t>Göktepe</a:t>
            </a:r>
            <a:r>
              <a:rPr lang="tr-TR" sz="1400" dirty="0">
                <a:latin typeface="+mj-lt"/>
                <a:cs typeface="Arial" pitchFamily="34" charset="0"/>
              </a:rPr>
              <a:t> Yaylası, Çimi yaylası, Irmak Vadisi, ilçenin diğer çekiciliği olan yerlerdir. Akseki’de; Karasal iklim görülür. Ortalama sıcaklığı 13-1 derece olup, maksimum sıcaklığı 36-7 derecedir. Akseki’de kışın sıcaklık – 14 dereceye kadar düşebilmektedir. </a:t>
            </a:r>
          </a:p>
          <a:p>
            <a:r>
              <a:rPr lang="tr-TR" sz="1400" dirty="0">
                <a:latin typeface="+mj-lt"/>
                <a:cs typeface="Arial" pitchFamily="34" charset="0"/>
              </a:rPr>
              <a:t> 2023 Yılı adrese dayalı nüfusa göre Akseki Nüfusu 11896’dir.</a:t>
            </a:r>
          </a:p>
          <a:p>
            <a:r>
              <a:rPr lang="tr-TR" sz="1400" dirty="0">
                <a:latin typeface="+mj-lt"/>
                <a:cs typeface="Arial" pitchFamily="34" charset="0"/>
              </a:rPr>
              <a:t>         Yöre halkının başlıca geçim kaynakları: Ormancılık, ticaret ve hayvancılık olup, bağcılık ve badem yetiştiriciliği de fazladır. Oldukça taşlı olan bölgede sulanabilen arazilerde meyvecilik ve sebzecilikte yapılmaktadır.</a:t>
            </a:r>
          </a:p>
          <a:p>
            <a:pPr>
              <a:buNone/>
            </a:pPr>
            <a:r>
              <a:rPr lang="tr-TR" sz="1400" dirty="0">
                <a:latin typeface="+mj-lt"/>
                <a:cs typeface="Arial" pitchFamily="34" charset="0"/>
              </a:rPr>
              <a:t> </a:t>
            </a:r>
          </a:p>
          <a:p>
            <a:pPr algn="ctr"/>
            <a:endParaRPr lang="tr-TR" sz="1400" dirty="0">
              <a:latin typeface="+mj-lt"/>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0"/>
            <a:ext cx="8229600" cy="1143000"/>
          </a:xfrm>
        </p:spPr>
        <p:txBody>
          <a:bodyPr/>
          <a:lstStyle/>
          <a:p>
            <a:r>
              <a:rPr lang="tr-TR" sz="1400" dirty="0">
                <a:latin typeface="+mj-lt"/>
              </a:rPr>
              <a:t> </a:t>
            </a:r>
          </a:p>
        </p:txBody>
      </p:sp>
      <p:sp>
        <p:nvSpPr>
          <p:cNvPr id="3" name="2 İçerik Yer Tutucusu"/>
          <p:cNvSpPr>
            <a:spLocks noGrp="1"/>
          </p:cNvSpPr>
          <p:nvPr>
            <p:ph idx="1"/>
          </p:nvPr>
        </p:nvSpPr>
        <p:spPr>
          <a:xfrm>
            <a:off x="539552" y="1700808"/>
            <a:ext cx="8229600" cy="4536504"/>
          </a:xfrm>
        </p:spPr>
        <p:txBody>
          <a:bodyPr>
            <a:noAutofit/>
          </a:bodyPr>
          <a:lstStyle/>
          <a:p>
            <a:r>
              <a:rPr lang="tr-TR" sz="1400" dirty="0">
                <a:latin typeface="+mj-lt"/>
                <a:cs typeface="Arial" pitchFamily="34" charset="0"/>
              </a:rPr>
              <a:t> 2- ÖRGÜT YAPISI  </a:t>
            </a:r>
          </a:p>
          <a:p>
            <a:pPr>
              <a:buNone/>
            </a:pPr>
            <a:r>
              <a:rPr lang="tr-TR" sz="1400" dirty="0">
                <a:latin typeface="+mj-lt"/>
                <a:cs typeface="Arial" pitchFamily="34" charset="0"/>
              </a:rPr>
              <a:t>             </a:t>
            </a:r>
          </a:p>
          <a:p>
            <a:pPr algn="ctr">
              <a:buNone/>
            </a:pPr>
            <a:r>
              <a:rPr lang="tr-TR" sz="1400" dirty="0">
                <a:latin typeface="+mj-lt"/>
                <a:cs typeface="Arial" pitchFamily="34" charset="0"/>
              </a:rPr>
              <a:t> Belediye Başkanı</a:t>
            </a:r>
          </a:p>
          <a:p>
            <a:pPr algn="ctr">
              <a:buNone/>
            </a:pPr>
            <a:endParaRPr lang="tr-TR" sz="1400" dirty="0">
              <a:latin typeface="+mj-lt"/>
              <a:cs typeface="Arial" pitchFamily="34" charset="0"/>
            </a:endParaRPr>
          </a:p>
          <a:p>
            <a:pPr algn="ctr">
              <a:buNone/>
            </a:pPr>
            <a:endParaRPr lang="tr-TR" sz="1400" dirty="0">
              <a:latin typeface="+mj-lt"/>
              <a:cs typeface="Arial" pitchFamily="34" charset="0"/>
            </a:endParaRPr>
          </a:p>
          <a:p>
            <a:pPr algn="ctr">
              <a:buNone/>
            </a:pPr>
            <a:r>
              <a:rPr lang="tr-TR" sz="1400" dirty="0">
                <a:latin typeface="+mj-lt"/>
                <a:cs typeface="Arial" pitchFamily="34" charset="0"/>
              </a:rPr>
              <a:t>Belediye Meclisi                                     Belediye Encümeni</a:t>
            </a:r>
          </a:p>
          <a:p>
            <a:pPr algn="ctr">
              <a:buNone/>
            </a:pPr>
            <a:endParaRPr lang="tr-TR" sz="1400" dirty="0">
              <a:latin typeface="+mj-lt"/>
              <a:cs typeface="Arial" pitchFamily="34" charset="0"/>
            </a:endParaRPr>
          </a:p>
          <a:p>
            <a:pPr>
              <a:buNone/>
            </a:pPr>
            <a:endParaRPr lang="tr-TR" sz="1400" dirty="0">
              <a:latin typeface="+mj-lt"/>
              <a:cs typeface="Arial" pitchFamily="34" charset="0"/>
            </a:endParaRPr>
          </a:p>
          <a:p>
            <a:pPr>
              <a:buNone/>
            </a:pPr>
            <a:r>
              <a:rPr lang="tr-TR" sz="1400" dirty="0">
                <a:latin typeface="+mj-lt"/>
                <a:cs typeface="Arial" pitchFamily="34" charset="0"/>
              </a:rPr>
              <a:t>Mali Hizmetler Müdürlüğü	İmar Şehircilik Müdürlüğü	Yazı İşleri Müdürlüğü</a:t>
            </a:r>
          </a:p>
          <a:p>
            <a:pPr>
              <a:buNone/>
            </a:pPr>
            <a:endParaRPr lang="tr-TR" sz="1400" dirty="0">
              <a:latin typeface="+mj-lt"/>
              <a:cs typeface="Arial" pitchFamily="34" charset="0"/>
            </a:endParaRPr>
          </a:p>
          <a:p>
            <a:pPr algn="ctr"/>
            <a:endParaRPr lang="tr-TR" sz="1400" dirty="0">
              <a:latin typeface="+mj-lt"/>
              <a:cs typeface="Arial" pitchFamily="34" charset="0"/>
            </a:endParaRPr>
          </a:p>
          <a:p>
            <a:pPr>
              <a:buNone/>
            </a:pPr>
            <a:r>
              <a:rPr lang="tr-TR" sz="1400" dirty="0">
                <a:latin typeface="+mj-lt"/>
                <a:cs typeface="Arial" pitchFamily="34" charset="0"/>
              </a:rPr>
              <a:t>Zabıta Amirliği		Fen İşleri Müdürlüğü		Plan ve Proje Müdürlüğü</a:t>
            </a:r>
          </a:p>
          <a:p>
            <a:pPr>
              <a:buNone/>
            </a:pPr>
            <a:endParaRPr lang="tr-TR" sz="1400" dirty="0">
              <a:latin typeface="+mj-lt"/>
              <a:cs typeface="Arial" pitchFamily="34" charset="0"/>
            </a:endParaRPr>
          </a:p>
          <a:p>
            <a:pPr>
              <a:buNone/>
            </a:pPr>
            <a:r>
              <a:rPr lang="tr-TR" sz="1400" dirty="0">
                <a:latin typeface="+mj-lt"/>
                <a:cs typeface="Arial" pitchFamily="34" charset="0"/>
              </a:rPr>
              <a:t>		</a:t>
            </a:r>
          </a:p>
          <a:p>
            <a:pPr>
              <a:buNone/>
            </a:pPr>
            <a:r>
              <a:rPr lang="tr-TR" sz="1400" dirty="0">
                <a:latin typeface="+mj-lt"/>
                <a:cs typeface="Arial" pitchFamily="34" charset="0"/>
              </a:rPr>
              <a:t>Muhtarlık İşleri Müdürlüğü	İnsan Kay. ve </a:t>
            </a:r>
            <a:r>
              <a:rPr lang="tr-TR" sz="1400" dirty="0" err="1">
                <a:latin typeface="+mj-lt"/>
                <a:cs typeface="Arial" pitchFamily="34" charset="0"/>
              </a:rPr>
              <a:t>Eğt</a:t>
            </a:r>
            <a:r>
              <a:rPr lang="tr-TR" sz="1400" dirty="0">
                <a:latin typeface="+mj-lt"/>
                <a:cs typeface="Arial" pitchFamily="34" charset="0"/>
              </a:rPr>
              <a:t>.  </a:t>
            </a:r>
            <a:r>
              <a:rPr lang="tr-TR" sz="1400" dirty="0" err="1">
                <a:latin typeface="+mj-lt"/>
                <a:cs typeface="Arial" pitchFamily="34" charset="0"/>
              </a:rPr>
              <a:t>Müd</a:t>
            </a:r>
            <a:r>
              <a:rPr lang="tr-TR" sz="1400" dirty="0">
                <a:latin typeface="+mj-lt"/>
                <a:cs typeface="Arial" pitchFamily="34" charset="0"/>
              </a:rPr>
              <a:t>.		Sosyal Yardım İşleri </a:t>
            </a:r>
            <a:r>
              <a:rPr lang="tr-TR" sz="1400" dirty="0" err="1">
                <a:latin typeface="+mj-lt"/>
                <a:cs typeface="Arial" pitchFamily="34" charset="0"/>
              </a:rPr>
              <a:t>Müd</a:t>
            </a:r>
            <a:r>
              <a:rPr lang="tr-TR" sz="1400" dirty="0">
                <a:latin typeface="+mj-lt"/>
                <a:cs typeface="Arial" pitchFamily="34" charset="0"/>
              </a:rPr>
              <a:t>.</a:t>
            </a:r>
            <a:endParaRPr lang="tr-TR" sz="1400" dirty="0">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496754"/>
            <a:ext cx="8229600" cy="3864492"/>
          </a:xfrm>
        </p:spPr>
        <p:txBody>
          <a:bodyPr>
            <a:normAutofit/>
          </a:bodyPr>
          <a:lstStyle/>
          <a:p>
            <a:endParaRPr lang="tr-TR" sz="1400" dirty="0">
              <a:latin typeface="+mj-lt"/>
              <a:cs typeface="Arial" pitchFamily="34" charset="0"/>
            </a:endParaRPr>
          </a:p>
          <a:p>
            <a:pPr algn="ctr">
              <a:buNone/>
            </a:pPr>
            <a:r>
              <a:rPr lang="tr-TR" sz="1400" dirty="0">
                <a:latin typeface="+mj-lt"/>
                <a:cs typeface="Arial" pitchFamily="34" charset="0"/>
              </a:rPr>
              <a:t>     3- BİLGİ VE TEKNOLOJİK KAYNAKLAR </a:t>
            </a:r>
          </a:p>
          <a:p>
            <a:pPr>
              <a:buNone/>
            </a:pPr>
            <a:r>
              <a:rPr lang="tr-TR" sz="1400" dirty="0">
                <a:latin typeface="+mj-lt"/>
                <a:cs typeface="Arial" pitchFamily="34" charset="0"/>
              </a:rPr>
              <a:t> </a:t>
            </a:r>
          </a:p>
          <a:p>
            <a:r>
              <a:rPr lang="tr-TR" sz="1400" dirty="0">
                <a:latin typeface="+mj-lt"/>
                <a:cs typeface="Arial" pitchFamily="34" charset="0"/>
              </a:rPr>
              <a:t>Belediyemizde 10 Adet Muhasebe Müdürlüğünde, 5 Adet İmar Şehircilik Müdürlüğünde ,3 Adet Yazı İşleri Müdürlüğünde,1 Adet Zabıta Amirliğinde ,2 adet Sekreterlikte,1 Adet Sosyal Yardım Müdürlüğünde, 2 adet Fen İşleri Bölümünde  ,1 adet Belediye Başkanlığı , bulunmaktadır. </a:t>
            </a:r>
          </a:p>
          <a:p>
            <a:r>
              <a:rPr lang="tr-TR" sz="1400" dirty="0">
                <a:latin typeface="+mj-lt"/>
                <a:cs typeface="Arial" pitchFamily="34" charset="0"/>
              </a:rPr>
              <a:t>Bilgisayarlar üzerinde Microsoft, Windows, Office lisanslı yazılımları ve emlak, su, evlendirme vb. paket programlar bulunmakta ve tüm bilgisayarlar çağın gereği olarak internete erişebilmektedir. </a:t>
            </a:r>
          </a:p>
          <a:p>
            <a:r>
              <a:rPr lang="tr-TR" sz="1400" dirty="0">
                <a:latin typeface="+mj-lt"/>
                <a:cs typeface="Arial" pitchFamily="34" charset="0"/>
              </a:rPr>
              <a:t>5393 Sayılı Belediyeler Kanununa dayalı hazırlanan e belediye bilgisayar sistemlerine dayalı olarak hizmet üretimi yapılmaktadır. </a:t>
            </a:r>
          </a:p>
          <a:p>
            <a:r>
              <a:rPr lang="tr-TR" sz="1400" dirty="0">
                <a:latin typeface="+mj-lt"/>
                <a:cs typeface="Arial" pitchFamily="34" charset="0"/>
              </a:rPr>
              <a:t>Belediyemizde daha önce olmayan e-ödeme online tahsilat ve emlak beyan sistemleri yapılmıştır. </a:t>
            </a:r>
          </a:p>
          <a:p>
            <a:endParaRPr lang="tr-TR" sz="1400" dirty="0">
              <a:latin typeface="+mj-lt"/>
              <a:cs typeface="Arial" pitchFamily="34" charset="0"/>
            </a:endParaRPr>
          </a:p>
          <a:p>
            <a:pPr algn="ctr">
              <a:buNone/>
            </a:pPr>
            <a:r>
              <a:rPr lang="tr-TR" sz="1400" dirty="0">
                <a:latin typeface="+mj-lt"/>
                <a:cs typeface="Arial" pitchFamily="34" charset="0"/>
              </a:rPr>
              <a:t>     4- İNSAN KAYNAKLARI </a:t>
            </a:r>
          </a:p>
          <a:p>
            <a:r>
              <a:rPr lang="tr-TR" sz="1400" dirty="0">
                <a:latin typeface="+mj-lt"/>
                <a:cs typeface="Arial" pitchFamily="34" charset="0"/>
              </a:rPr>
              <a:t>Belediyemizde; 2023 yılı içerisinde 29 memur ve 25 işçi, personel olmak üzere toplam 54 çalışan bulunmaktadır.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10875</TotalTime>
  <Words>2815</Words>
  <Application>Microsoft Office PowerPoint</Application>
  <PresentationFormat>Ekran Gösterisi (4:3)</PresentationFormat>
  <Paragraphs>281</Paragraphs>
  <Slides>20</Slides>
  <Notes>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20</vt:i4>
      </vt:variant>
    </vt:vector>
  </HeadingPairs>
  <TitlesOfParts>
    <vt:vector size="28" baseType="lpstr">
      <vt:lpstr>Arial</vt:lpstr>
      <vt:lpstr>Calibri</vt:lpstr>
      <vt:lpstr>Constantia</vt:lpstr>
      <vt:lpstr>Tahoma</vt:lpstr>
      <vt:lpstr>Times New Roman</vt:lpstr>
      <vt:lpstr>Wingdings</vt:lpstr>
      <vt:lpstr>Wingdings 2</vt:lpstr>
      <vt:lpstr>Akış</vt:lpstr>
      <vt:lpstr>PowerPoint Sunusu</vt:lpstr>
      <vt:lpstr>PowerPoint Sunusu</vt:lpstr>
      <vt:lpstr>PowerPoint Sunusu</vt:lpstr>
      <vt:lpstr>PowerPoint Sunusu</vt:lpstr>
      <vt:lpstr>PowerPoint Sunusu</vt:lpstr>
      <vt:lpstr>PowerPoint Sunusu</vt:lpstr>
      <vt:lpstr>PowerPoint Sunusu</vt:lpstr>
      <vt:lpstr> </vt:lpstr>
      <vt:lpstr>PowerPoint Sunusu</vt:lpstr>
      <vt:lpstr>PowerPoint Sunusu</vt:lpstr>
      <vt:lpstr>İMAR VE ŞEHİRCİLİK MÜDÜRLÜĞÜ </vt:lpstr>
      <vt:lpstr>FEN İŞLERİ MÜDÜRLÜĞÜ</vt:lpstr>
      <vt:lpstr>YAZI İŞLERİ MÜDÜRLÜĞÜ</vt:lpstr>
      <vt:lpstr>ZABITA AMİRLİĞİ</vt:lpstr>
      <vt:lpstr>SOSYAL YARDIM İŞLERİ MÜDÜRLÜĞÜ</vt:lpstr>
      <vt:lpstr>   EK – 4 MALİ HİZMETLER BİRİM YÖNETİCİSİNİN BEYANI    </vt:lpstr>
      <vt:lpstr>SUNULAN HİZMETLER</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AKSEKİ BELEDİYE BAŞKANLIĞI 2014 YILI FAALİYET  RAPORUDUR</dc:title>
  <dc:creator>win7</dc:creator>
  <cp:lastModifiedBy>Özhan</cp:lastModifiedBy>
  <cp:revision>778</cp:revision>
  <cp:lastPrinted>2024-04-16T14:18:42Z</cp:lastPrinted>
  <dcterms:created xsi:type="dcterms:W3CDTF">2015-03-23T08:02:52Z</dcterms:created>
  <dcterms:modified xsi:type="dcterms:W3CDTF">2024-04-16T14:21:29Z</dcterms:modified>
</cp:coreProperties>
</file>